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Cormorant Garamond Semi-Bold" charset="1" panose="00000700000000000000"/>
      <p:regular r:id="rId20"/>
    </p:embeddedFont>
    <p:embeddedFont>
      <p:font typeface="Roboto" charset="1" panose="02000000000000000000"/>
      <p:regular r:id="rId21"/>
    </p:embeddedFont>
    <p:embeddedFont>
      <p:font typeface="Roboto Bold" charset="1" panose="02000000000000000000"/>
      <p:regular r:id="rId22"/>
    </p:embeddedFont>
    <p:embeddedFont>
      <p:font typeface="Archivo Black" charset="1" panose="020B0A03020202020B04"/>
      <p:regular r:id="rId23"/>
    </p:embeddedFont>
    <p:embeddedFont>
      <p:font typeface="Canva Sans Bold" charset="1" panose="020B0803030501040103"/>
      <p:regular r:id="rId24"/>
    </p:embeddedFont>
    <p:embeddedFont>
      <p:font typeface="Canva Sans Bold Italics" charset="1" panose="020B0803030501040103"/>
      <p:regular r:id="rId25"/>
    </p:embeddedFont>
    <p:embeddedFont>
      <p:font typeface="Canva Sans" charset="1" panose="020B0503030501040103"/>
      <p:regular r:id="rId26"/>
    </p:embeddedFont>
    <p:embeddedFont>
      <p:font typeface="Roboto Italics" charset="1" panose="02000000000000000000"/>
      <p:regular r:id="rId27"/>
    </p:embeddedFont>
    <p:embeddedFont>
      <p:font typeface="Roboto Bold Italics" charset="1" panose="02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5141099" y="5458459"/>
            <a:ext cx="11161066" cy="10742526"/>
          </a:xfrm>
          <a:custGeom>
            <a:avLst/>
            <a:gdLst/>
            <a:ahLst/>
            <a:cxnLst/>
            <a:rect r="r" b="b" t="t" l="l"/>
            <a:pathLst>
              <a:path h="10742526" w="11161066">
                <a:moveTo>
                  <a:pt x="0" y="0"/>
                </a:moveTo>
                <a:lnTo>
                  <a:pt x="11161066" y="0"/>
                </a:lnTo>
                <a:lnTo>
                  <a:pt x="11161066" y="10742526"/>
                </a:lnTo>
                <a:lnTo>
                  <a:pt x="0" y="1074252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247224" y="3731237"/>
            <a:ext cx="2968663" cy="3454445"/>
            <a:chOff x="0" y="0"/>
            <a:chExt cx="698500" cy="812800"/>
          </a:xfrm>
        </p:grpSpPr>
        <p:sp>
          <p:nvSpPr>
            <p:cNvPr name="Freeform 4" id="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5" id="5"/>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5204111" y="7128772"/>
            <a:ext cx="1491995" cy="1736140"/>
            <a:chOff x="0" y="0"/>
            <a:chExt cx="698500" cy="812800"/>
          </a:xfrm>
        </p:grpSpPr>
        <p:sp>
          <p:nvSpPr>
            <p:cNvPr name="Freeform 7" id="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8" id="8"/>
            <p:cNvSpPr txBox="true"/>
            <p:nvPr/>
          </p:nvSpPr>
          <p:spPr>
            <a:xfrm>
              <a:off x="0" y="101600"/>
              <a:ext cx="6985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162540" y="8864912"/>
            <a:ext cx="1041571" cy="1212010"/>
            <a:chOff x="0" y="0"/>
            <a:chExt cx="698500" cy="812800"/>
          </a:xfrm>
        </p:grpSpPr>
        <p:sp>
          <p:nvSpPr>
            <p:cNvPr name="Freeform 10" id="1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11" id="11"/>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3083889" y="2844143"/>
            <a:ext cx="12120223" cy="1794885"/>
          </a:xfrm>
          <a:prstGeom prst="rect">
            <a:avLst/>
          </a:prstGeom>
        </p:spPr>
        <p:txBody>
          <a:bodyPr anchor="t" rtlCol="false" tIns="0" lIns="0" bIns="0" rIns="0">
            <a:spAutoFit/>
          </a:bodyPr>
          <a:lstStyle/>
          <a:p>
            <a:pPr algn="ctr">
              <a:lnSpc>
                <a:spcPts val="6988"/>
              </a:lnSpc>
            </a:pPr>
            <a:r>
              <a:rPr lang="en-US" sz="6988" b="true">
                <a:solidFill>
                  <a:srgbClr val="000000"/>
                </a:solidFill>
                <a:latin typeface="Cormorant Garamond Semi-Bold"/>
                <a:ea typeface="Cormorant Garamond Semi-Bold"/>
                <a:cs typeface="Cormorant Garamond Semi-Bold"/>
                <a:sym typeface="Cormorant Garamond Semi-Bold"/>
              </a:rPr>
              <a:t>SMART BOOK RECOMMENDATION SYSTEM</a:t>
            </a:r>
          </a:p>
        </p:txBody>
      </p:sp>
      <p:sp>
        <p:nvSpPr>
          <p:cNvPr name="TextBox 13" id="13"/>
          <p:cNvSpPr txBox="true"/>
          <p:nvPr/>
        </p:nvSpPr>
        <p:spPr>
          <a:xfrm rot="0">
            <a:off x="6557504" y="4610100"/>
            <a:ext cx="5172991" cy="533400"/>
          </a:xfrm>
          <a:prstGeom prst="rect">
            <a:avLst/>
          </a:prstGeom>
        </p:spPr>
        <p:txBody>
          <a:bodyPr anchor="t" rtlCol="false" tIns="0" lIns="0" bIns="0" rIns="0">
            <a:spAutoFit/>
          </a:bodyPr>
          <a:lstStyle/>
          <a:p>
            <a:pPr algn="ctr">
              <a:lnSpc>
                <a:spcPts val="4200"/>
              </a:lnSpc>
            </a:pPr>
            <a:r>
              <a:rPr lang="en-US" sz="3000" spc="450">
                <a:solidFill>
                  <a:srgbClr val="000000"/>
                </a:solidFill>
                <a:latin typeface="Roboto"/>
                <a:ea typeface="Roboto"/>
                <a:cs typeface="Roboto"/>
                <a:sym typeface="Roboto"/>
              </a:rPr>
              <a:t>22MAT122 &amp; 22AIE113</a:t>
            </a:r>
          </a:p>
        </p:txBody>
      </p:sp>
      <p:sp>
        <p:nvSpPr>
          <p:cNvPr name="TextBox 14" id="14"/>
          <p:cNvSpPr txBox="true"/>
          <p:nvPr/>
        </p:nvSpPr>
        <p:spPr>
          <a:xfrm rot="0">
            <a:off x="166321" y="8063255"/>
            <a:ext cx="6590734" cy="2013667"/>
          </a:xfrm>
          <a:prstGeom prst="rect">
            <a:avLst/>
          </a:prstGeom>
        </p:spPr>
        <p:txBody>
          <a:bodyPr anchor="t" rtlCol="false" tIns="0" lIns="0" bIns="0" rIns="0">
            <a:spAutoFit/>
          </a:bodyPr>
          <a:lstStyle/>
          <a:p>
            <a:pPr algn="l">
              <a:lnSpc>
                <a:spcPts val="3985"/>
              </a:lnSpc>
            </a:pPr>
            <a:r>
              <a:rPr lang="en-US" sz="2846" b="true">
                <a:solidFill>
                  <a:srgbClr val="000000"/>
                </a:solidFill>
                <a:latin typeface="Roboto Bold"/>
                <a:ea typeface="Roboto Bold"/>
                <a:cs typeface="Roboto Bold"/>
                <a:sym typeface="Roboto Bold"/>
              </a:rPr>
              <a:t>CB.SC.U4AIE24013 - Ananya</a:t>
            </a:r>
          </a:p>
          <a:p>
            <a:pPr algn="l">
              <a:lnSpc>
                <a:spcPts val="3985"/>
              </a:lnSpc>
            </a:pPr>
            <a:r>
              <a:rPr lang="en-US" sz="2846" b="true">
                <a:solidFill>
                  <a:srgbClr val="000000"/>
                </a:solidFill>
                <a:latin typeface="Roboto Bold"/>
                <a:ea typeface="Roboto Bold"/>
                <a:cs typeface="Roboto Bold"/>
                <a:sym typeface="Roboto Bold"/>
              </a:rPr>
              <a:t>CB.SC.U4AIE24119 - Kiranmai</a:t>
            </a:r>
          </a:p>
          <a:p>
            <a:pPr algn="l">
              <a:lnSpc>
                <a:spcPts val="3985"/>
              </a:lnSpc>
            </a:pPr>
            <a:r>
              <a:rPr lang="en-US" sz="2846" b="true">
                <a:solidFill>
                  <a:srgbClr val="000000"/>
                </a:solidFill>
                <a:latin typeface="Roboto Bold"/>
                <a:ea typeface="Roboto Bold"/>
                <a:cs typeface="Roboto Bold"/>
                <a:sym typeface="Roboto Bold"/>
              </a:rPr>
              <a:t>CB.SC.U4AIE24120 - Sudeshna</a:t>
            </a:r>
          </a:p>
          <a:p>
            <a:pPr algn="l">
              <a:lnSpc>
                <a:spcPts val="3985"/>
              </a:lnSpc>
            </a:pPr>
            <a:r>
              <a:rPr lang="en-US" sz="2846" b="true">
                <a:solidFill>
                  <a:srgbClr val="000000"/>
                </a:solidFill>
                <a:latin typeface="Roboto Bold"/>
                <a:ea typeface="Roboto Bold"/>
                <a:cs typeface="Roboto Bold"/>
                <a:sym typeface="Roboto Bold"/>
              </a:rPr>
              <a:t>CB.SC.U4AIE24163 - Devi Sri</a:t>
            </a:r>
          </a:p>
        </p:txBody>
      </p:sp>
      <p:sp>
        <p:nvSpPr>
          <p:cNvPr name="Freeform 15" id="15"/>
          <p:cNvSpPr/>
          <p:nvPr/>
        </p:nvSpPr>
        <p:spPr>
          <a:xfrm flipH="false" flipV="false" rot="0">
            <a:off x="-5687441" y="-6970756"/>
            <a:ext cx="10048856" cy="9672024"/>
          </a:xfrm>
          <a:custGeom>
            <a:avLst/>
            <a:gdLst/>
            <a:ahLst/>
            <a:cxnLst/>
            <a:rect r="r" b="b" t="t" l="l"/>
            <a:pathLst>
              <a:path h="9672024" w="10048856">
                <a:moveTo>
                  <a:pt x="0" y="0"/>
                </a:moveTo>
                <a:lnTo>
                  <a:pt x="10048856" y="0"/>
                </a:lnTo>
                <a:lnTo>
                  <a:pt x="10048856" y="9672024"/>
                </a:lnTo>
                <a:lnTo>
                  <a:pt x="0" y="9672024"/>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6557504" y="5153659"/>
            <a:ext cx="5172991" cy="533400"/>
          </a:xfrm>
          <a:prstGeom prst="rect">
            <a:avLst/>
          </a:prstGeom>
        </p:spPr>
        <p:txBody>
          <a:bodyPr anchor="t" rtlCol="false" tIns="0" lIns="0" bIns="0" rIns="0">
            <a:spAutoFit/>
          </a:bodyPr>
          <a:lstStyle/>
          <a:p>
            <a:pPr algn="ctr">
              <a:lnSpc>
                <a:spcPts val="4200"/>
              </a:lnSpc>
            </a:pPr>
            <a:r>
              <a:rPr lang="en-US" sz="3000" spc="450">
                <a:solidFill>
                  <a:srgbClr val="000000"/>
                </a:solidFill>
                <a:latin typeface="Roboto"/>
                <a:ea typeface="Roboto"/>
                <a:cs typeface="Roboto"/>
                <a:sym typeface="Roboto"/>
              </a:rPr>
              <a:t>REVIEW-1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292388" y="1101573"/>
            <a:ext cx="2151765" cy="1274916"/>
            <a:chOff x="0" y="0"/>
            <a:chExt cx="566720" cy="335780"/>
          </a:xfrm>
        </p:grpSpPr>
        <p:sp>
          <p:nvSpPr>
            <p:cNvPr name="Freeform 4" id="4"/>
            <p:cNvSpPr/>
            <p:nvPr/>
          </p:nvSpPr>
          <p:spPr>
            <a:xfrm flipH="false" flipV="false" rot="0">
              <a:off x="0" y="0"/>
              <a:ext cx="566720" cy="335780"/>
            </a:xfrm>
            <a:custGeom>
              <a:avLst/>
              <a:gdLst/>
              <a:ahLst/>
              <a:cxnLst/>
              <a:rect r="r" b="b" t="t" l="l"/>
              <a:pathLst>
                <a:path h="335780" w="566720">
                  <a:moveTo>
                    <a:pt x="0" y="0"/>
                  </a:moveTo>
                  <a:lnTo>
                    <a:pt x="566720" y="0"/>
                  </a:lnTo>
                  <a:lnTo>
                    <a:pt x="566720" y="335780"/>
                  </a:lnTo>
                  <a:lnTo>
                    <a:pt x="0" y="335780"/>
                  </a:lnTo>
                  <a:close/>
                </a:path>
              </a:pathLst>
            </a:custGeom>
            <a:solidFill>
              <a:srgbClr val="FFFFFF"/>
            </a:solidFill>
          </p:spPr>
        </p:sp>
        <p:sp>
          <p:nvSpPr>
            <p:cNvPr name="TextBox 5" id="5"/>
            <p:cNvSpPr txBox="true"/>
            <p:nvPr/>
          </p:nvSpPr>
          <p:spPr>
            <a:xfrm>
              <a:off x="0" y="-57150"/>
              <a:ext cx="566720" cy="392930"/>
            </a:xfrm>
            <a:prstGeom prst="rect">
              <a:avLst/>
            </a:prstGeom>
          </p:spPr>
          <p:txBody>
            <a:bodyPr anchor="ctr" rtlCol="false" tIns="50800" lIns="50800" bIns="50800" rIns="50800"/>
            <a:lstStyle/>
            <a:p>
              <a:pPr algn="ctr">
                <a:lnSpc>
                  <a:spcPts val="3640"/>
                </a:lnSpc>
              </a:pPr>
            </a:p>
          </p:txBody>
        </p:sp>
      </p:grpSp>
      <p:grpSp>
        <p:nvGrpSpPr>
          <p:cNvPr name="Group 6" id="6"/>
          <p:cNvGrpSpPr/>
          <p:nvPr/>
        </p:nvGrpSpPr>
        <p:grpSpPr>
          <a:xfrm rot="0">
            <a:off x="6977011" y="979995"/>
            <a:ext cx="2484553" cy="1405595"/>
            <a:chOff x="0" y="0"/>
            <a:chExt cx="654368" cy="370198"/>
          </a:xfrm>
        </p:grpSpPr>
        <p:sp>
          <p:nvSpPr>
            <p:cNvPr name="Freeform 7" id="7"/>
            <p:cNvSpPr/>
            <p:nvPr/>
          </p:nvSpPr>
          <p:spPr>
            <a:xfrm flipH="false" flipV="false" rot="0">
              <a:off x="0" y="0"/>
              <a:ext cx="654368" cy="370198"/>
            </a:xfrm>
            <a:custGeom>
              <a:avLst/>
              <a:gdLst/>
              <a:ahLst/>
              <a:cxnLst/>
              <a:rect r="r" b="b" t="t" l="l"/>
              <a:pathLst>
                <a:path h="370198" w="654368">
                  <a:moveTo>
                    <a:pt x="0" y="0"/>
                  </a:moveTo>
                  <a:lnTo>
                    <a:pt x="654368" y="0"/>
                  </a:lnTo>
                  <a:lnTo>
                    <a:pt x="654368" y="370198"/>
                  </a:lnTo>
                  <a:lnTo>
                    <a:pt x="0" y="370198"/>
                  </a:lnTo>
                  <a:close/>
                </a:path>
              </a:pathLst>
            </a:custGeom>
            <a:solidFill>
              <a:srgbClr val="FFFFFF"/>
            </a:solidFill>
          </p:spPr>
        </p:sp>
        <p:sp>
          <p:nvSpPr>
            <p:cNvPr name="TextBox 8" id="8"/>
            <p:cNvSpPr txBox="true"/>
            <p:nvPr/>
          </p:nvSpPr>
          <p:spPr>
            <a:xfrm>
              <a:off x="0" y="-57150"/>
              <a:ext cx="654368" cy="427348"/>
            </a:xfrm>
            <a:prstGeom prst="rect">
              <a:avLst/>
            </a:prstGeom>
          </p:spPr>
          <p:txBody>
            <a:bodyPr anchor="ctr" rtlCol="false" tIns="50800" lIns="50800" bIns="50800" rIns="50800"/>
            <a:lstStyle/>
            <a:p>
              <a:pPr algn="ctr">
                <a:lnSpc>
                  <a:spcPts val="3640"/>
                </a:lnSpc>
              </a:pPr>
            </a:p>
          </p:txBody>
        </p:sp>
      </p:grpSp>
      <p:grpSp>
        <p:nvGrpSpPr>
          <p:cNvPr name="Group 9" id="9"/>
          <p:cNvGrpSpPr/>
          <p:nvPr/>
        </p:nvGrpSpPr>
        <p:grpSpPr>
          <a:xfrm rot="39375">
            <a:off x="12410709" y="824919"/>
            <a:ext cx="2844215" cy="1715746"/>
            <a:chOff x="0" y="0"/>
            <a:chExt cx="749094" cy="451884"/>
          </a:xfrm>
        </p:grpSpPr>
        <p:sp>
          <p:nvSpPr>
            <p:cNvPr name="Freeform 10" id="10"/>
            <p:cNvSpPr/>
            <p:nvPr/>
          </p:nvSpPr>
          <p:spPr>
            <a:xfrm flipH="false" flipV="false" rot="0">
              <a:off x="0" y="0"/>
              <a:ext cx="749094" cy="451884"/>
            </a:xfrm>
            <a:custGeom>
              <a:avLst/>
              <a:gdLst/>
              <a:ahLst/>
              <a:cxnLst/>
              <a:rect r="r" b="b" t="t" l="l"/>
              <a:pathLst>
                <a:path h="451884" w="749094">
                  <a:moveTo>
                    <a:pt x="0" y="0"/>
                  </a:moveTo>
                  <a:lnTo>
                    <a:pt x="749094" y="0"/>
                  </a:lnTo>
                  <a:lnTo>
                    <a:pt x="749094" y="451884"/>
                  </a:lnTo>
                  <a:lnTo>
                    <a:pt x="0" y="451884"/>
                  </a:lnTo>
                  <a:close/>
                </a:path>
              </a:pathLst>
            </a:custGeom>
            <a:solidFill>
              <a:srgbClr val="FFFFFF"/>
            </a:solidFill>
          </p:spPr>
        </p:sp>
        <p:sp>
          <p:nvSpPr>
            <p:cNvPr name="TextBox 11" id="11"/>
            <p:cNvSpPr txBox="true"/>
            <p:nvPr/>
          </p:nvSpPr>
          <p:spPr>
            <a:xfrm>
              <a:off x="0" y="-57150"/>
              <a:ext cx="749094" cy="509034"/>
            </a:xfrm>
            <a:prstGeom prst="rect">
              <a:avLst/>
            </a:prstGeom>
          </p:spPr>
          <p:txBody>
            <a:bodyPr anchor="ctr" rtlCol="false" tIns="50800" lIns="50800" bIns="50800" rIns="50800"/>
            <a:lstStyle/>
            <a:p>
              <a:pPr algn="ctr">
                <a:lnSpc>
                  <a:spcPts val="3640"/>
                </a:lnSpc>
              </a:pPr>
            </a:p>
          </p:txBody>
        </p:sp>
      </p:grpSp>
      <p:grpSp>
        <p:nvGrpSpPr>
          <p:cNvPr name="Group 12" id="12"/>
          <p:cNvGrpSpPr/>
          <p:nvPr/>
        </p:nvGrpSpPr>
        <p:grpSpPr>
          <a:xfrm rot="0">
            <a:off x="12840896" y="7641506"/>
            <a:ext cx="2036932" cy="1671880"/>
            <a:chOff x="0" y="0"/>
            <a:chExt cx="536476" cy="440330"/>
          </a:xfrm>
        </p:grpSpPr>
        <p:sp>
          <p:nvSpPr>
            <p:cNvPr name="Freeform 13" id="13"/>
            <p:cNvSpPr/>
            <p:nvPr/>
          </p:nvSpPr>
          <p:spPr>
            <a:xfrm flipH="false" flipV="false" rot="0">
              <a:off x="0" y="0"/>
              <a:ext cx="536476" cy="440330"/>
            </a:xfrm>
            <a:custGeom>
              <a:avLst/>
              <a:gdLst/>
              <a:ahLst/>
              <a:cxnLst/>
              <a:rect r="r" b="b" t="t" l="l"/>
              <a:pathLst>
                <a:path h="440330" w="536476">
                  <a:moveTo>
                    <a:pt x="0" y="0"/>
                  </a:moveTo>
                  <a:lnTo>
                    <a:pt x="536476" y="0"/>
                  </a:lnTo>
                  <a:lnTo>
                    <a:pt x="536476" y="440330"/>
                  </a:lnTo>
                  <a:lnTo>
                    <a:pt x="0" y="440330"/>
                  </a:lnTo>
                  <a:close/>
                </a:path>
              </a:pathLst>
            </a:custGeom>
            <a:solidFill>
              <a:srgbClr val="FFFFFF"/>
            </a:solidFill>
          </p:spPr>
        </p:sp>
        <p:sp>
          <p:nvSpPr>
            <p:cNvPr name="TextBox 14" id="14"/>
            <p:cNvSpPr txBox="true"/>
            <p:nvPr/>
          </p:nvSpPr>
          <p:spPr>
            <a:xfrm>
              <a:off x="0" y="-57150"/>
              <a:ext cx="536476" cy="497480"/>
            </a:xfrm>
            <a:prstGeom prst="rect">
              <a:avLst/>
            </a:prstGeom>
          </p:spPr>
          <p:txBody>
            <a:bodyPr anchor="ctr" rtlCol="false" tIns="50800" lIns="50800" bIns="50800" rIns="50800"/>
            <a:lstStyle/>
            <a:p>
              <a:pPr algn="ctr">
                <a:lnSpc>
                  <a:spcPts val="3640"/>
                </a:lnSpc>
              </a:pPr>
            </a:p>
          </p:txBody>
        </p:sp>
      </p:grpSp>
      <p:grpSp>
        <p:nvGrpSpPr>
          <p:cNvPr name="Group 15" id="15"/>
          <p:cNvGrpSpPr/>
          <p:nvPr/>
        </p:nvGrpSpPr>
        <p:grpSpPr>
          <a:xfrm rot="0">
            <a:off x="7181527" y="7641506"/>
            <a:ext cx="1962473" cy="1671880"/>
            <a:chOff x="0" y="0"/>
            <a:chExt cx="516865" cy="440330"/>
          </a:xfrm>
        </p:grpSpPr>
        <p:sp>
          <p:nvSpPr>
            <p:cNvPr name="Freeform 16" id="16"/>
            <p:cNvSpPr/>
            <p:nvPr/>
          </p:nvSpPr>
          <p:spPr>
            <a:xfrm flipH="false" flipV="false" rot="0">
              <a:off x="0" y="0"/>
              <a:ext cx="516865" cy="440330"/>
            </a:xfrm>
            <a:custGeom>
              <a:avLst/>
              <a:gdLst/>
              <a:ahLst/>
              <a:cxnLst/>
              <a:rect r="r" b="b" t="t" l="l"/>
              <a:pathLst>
                <a:path h="440330" w="516865">
                  <a:moveTo>
                    <a:pt x="0" y="0"/>
                  </a:moveTo>
                  <a:lnTo>
                    <a:pt x="516865" y="0"/>
                  </a:lnTo>
                  <a:lnTo>
                    <a:pt x="516865" y="440330"/>
                  </a:lnTo>
                  <a:lnTo>
                    <a:pt x="0" y="440330"/>
                  </a:lnTo>
                  <a:close/>
                </a:path>
              </a:pathLst>
            </a:custGeom>
            <a:solidFill>
              <a:srgbClr val="FFFFFF"/>
            </a:solidFill>
          </p:spPr>
        </p:sp>
        <p:sp>
          <p:nvSpPr>
            <p:cNvPr name="TextBox 17" id="17"/>
            <p:cNvSpPr txBox="true"/>
            <p:nvPr/>
          </p:nvSpPr>
          <p:spPr>
            <a:xfrm>
              <a:off x="0" y="-57150"/>
              <a:ext cx="516865" cy="497480"/>
            </a:xfrm>
            <a:prstGeom prst="rect">
              <a:avLst/>
            </a:prstGeom>
          </p:spPr>
          <p:txBody>
            <a:bodyPr anchor="ctr" rtlCol="false" tIns="50800" lIns="50800" bIns="50800" rIns="50800"/>
            <a:lstStyle/>
            <a:p>
              <a:pPr algn="ctr">
                <a:lnSpc>
                  <a:spcPts val="3640"/>
                </a:lnSpc>
              </a:pPr>
            </a:p>
          </p:txBody>
        </p:sp>
      </p:grpSp>
      <p:grpSp>
        <p:nvGrpSpPr>
          <p:cNvPr name="Group 18" id="18"/>
          <p:cNvGrpSpPr/>
          <p:nvPr/>
        </p:nvGrpSpPr>
        <p:grpSpPr>
          <a:xfrm rot="0">
            <a:off x="12851064" y="4173061"/>
            <a:ext cx="1940732" cy="1623545"/>
            <a:chOff x="0" y="0"/>
            <a:chExt cx="511139" cy="427600"/>
          </a:xfrm>
        </p:grpSpPr>
        <p:sp>
          <p:nvSpPr>
            <p:cNvPr name="Freeform 19" id="19"/>
            <p:cNvSpPr/>
            <p:nvPr/>
          </p:nvSpPr>
          <p:spPr>
            <a:xfrm flipH="false" flipV="false" rot="0">
              <a:off x="0" y="0"/>
              <a:ext cx="511139" cy="427600"/>
            </a:xfrm>
            <a:custGeom>
              <a:avLst/>
              <a:gdLst/>
              <a:ahLst/>
              <a:cxnLst/>
              <a:rect r="r" b="b" t="t" l="l"/>
              <a:pathLst>
                <a:path h="427600" w="511139">
                  <a:moveTo>
                    <a:pt x="0" y="0"/>
                  </a:moveTo>
                  <a:lnTo>
                    <a:pt x="511139" y="0"/>
                  </a:lnTo>
                  <a:lnTo>
                    <a:pt x="511139" y="427600"/>
                  </a:lnTo>
                  <a:lnTo>
                    <a:pt x="0" y="427600"/>
                  </a:lnTo>
                  <a:close/>
                </a:path>
              </a:pathLst>
            </a:custGeom>
            <a:solidFill>
              <a:srgbClr val="FFFFFF"/>
            </a:solidFill>
          </p:spPr>
        </p:sp>
        <p:sp>
          <p:nvSpPr>
            <p:cNvPr name="TextBox 20" id="20"/>
            <p:cNvSpPr txBox="true"/>
            <p:nvPr/>
          </p:nvSpPr>
          <p:spPr>
            <a:xfrm>
              <a:off x="0" y="-57150"/>
              <a:ext cx="511139" cy="484750"/>
            </a:xfrm>
            <a:prstGeom prst="rect">
              <a:avLst/>
            </a:prstGeom>
          </p:spPr>
          <p:txBody>
            <a:bodyPr anchor="ctr" rtlCol="false" tIns="50800" lIns="50800" bIns="50800" rIns="50800"/>
            <a:lstStyle/>
            <a:p>
              <a:pPr algn="ctr">
                <a:lnSpc>
                  <a:spcPts val="3640"/>
                </a:lnSpc>
              </a:pPr>
            </a:p>
          </p:txBody>
        </p:sp>
      </p:grpSp>
      <p:grpSp>
        <p:nvGrpSpPr>
          <p:cNvPr name="Group 21" id="21"/>
          <p:cNvGrpSpPr/>
          <p:nvPr/>
        </p:nvGrpSpPr>
        <p:grpSpPr>
          <a:xfrm rot="0">
            <a:off x="7090346" y="4124727"/>
            <a:ext cx="2371218" cy="1671880"/>
            <a:chOff x="0" y="0"/>
            <a:chExt cx="624518" cy="440330"/>
          </a:xfrm>
        </p:grpSpPr>
        <p:sp>
          <p:nvSpPr>
            <p:cNvPr name="Freeform 22" id="22"/>
            <p:cNvSpPr/>
            <p:nvPr/>
          </p:nvSpPr>
          <p:spPr>
            <a:xfrm flipH="false" flipV="false" rot="0">
              <a:off x="0" y="0"/>
              <a:ext cx="624518" cy="440330"/>
            </a:xfrm>
            <a:custGeom>
              <a:avLst/>
              <a:gdLst/>
              <a:ahLst/>
              <a:cxnLst/>
              <a:rect r="r" b="b" t="t" l="l"/>
              <a:pathLst>
                <a:path h="440330" w="624518">
                  <a:moveTo>
                    <a:pt x="0" y="0"/>
                  </a:moveTo>
                  <a:lnTo>
                    <a:pt x="624518" y="0"/>
                  </a:lnTo>
                  <a:lnTo>
                    <a:pt x="624518" y="440330"/>
                  </a:lnTo>
                  <a:lnTo>
                    <a:pt x="0" y="440330"/>
                  </a:lnTo>
                  <a:close/>
                </a:path>
              </a:pathLst>
            </a:custGeom>
            <a:solidFill>
              <a:srgbClr val="FFFFFF"/>
            </a:solidFill>
          </p:spPr>
        </p:sp>
        <p:sp>
          <p:nvSpPr>
            <p:cNvPr name="TextBox 23" id="23"/>
            <p:cNvSpPr txBox="true"/>
            <p:nvPr/>
          </p:nvSpPr>
          <p:spPr>
            <a:xfrm>
              <a:off x="0" y="-57150"/>
              <a:ext cx="624518" cy="497480"/>
            </a:xfrm>
            <a:prstGeom prst="rect">
              <a:avLst/>
            </a:prstGeom>
          </p:spPr>
          <p:txBody>
            <a:bodyPr anchor="ctr" rtlCol="false" tIns="50800" lIns="50800" bIns="50800" rIns="50800"/>
            <a:lstStyle/>
            <a:p>
              <a:pPr algn="ctr">
                <a:lnSpc>
                  <a:spcPts val="3640"/>
                </a:lnSpc>
              </a:pPr>
            </a:p>
          </p:txBody>
        </p:sp>
      </p:grpSp>
      <p:grpSp>
        <p:nvGrpSpPr>
          <p:cNvPr name="Group 24" id="24"/>
          <p:cNvGrpSpPr/>
          <p:nvPr/>
        </p:nvGrpSpPr>
        <p:grpSpPr>
          <a:xfrm rot="0">
            <a:off x="1914316" y="4124727"/>
            <a:ext cx="2296218" cy="1555642"/>
            <a:chOff x="0" y="0"/>
            <a:chExt cx="604765" cy="409717"/>
          </a:xfrm>
        </p:grpSpPr>
        <p:sp>
          <p:nvSpPr>
            <p:cNvPr name="Freeform 25" id="25"/>
            <p:cNvSpPr/>
            <p:nvPr/>
          </p:nvSpPr>
          <p:spPr>
            <a:xfrm flipH="false" flipV="false" rot="0">
              <a:off x="0" y="0"/>
              <a:ext cx="604765" cy="409717"/>
            </a:xfrm>
            <a:custGeom>
              <a:avLst/>
              <a:gdLst/>
              <a:ahLst/>
              <a:cxnLst/>
              <a:rect r="r" b="b" t="t" l="l"/>
              <a:pathLst>
                <a:path h="409717" w="604765">
                  <a:moveTo>
                    <a:pt x="0" y="0"/>
                  </a:moveTo>
                  <a:lnTo>
                    <a:pt x="604765" y="0"/>
                  </a:lnTo>
                  <a:lnTo>
                    <a:pt x="604765" y="409717"/>
                  </a:lnTo>
                  <a:lnTo>
                    <a:pt x="0" y="409717"/>
                  </a:lnTo>
                  <a:close/>
                </a:path>
              </a:pathLst>
            </a:custGeom>
            <a:solidFill>
              <a:srgbClr val="FFFFFF"/>
            </a:solidFill>
          </p:spPr>
        </p:sp>
        <p:sp>
          <p:nvSpPr>
            <p:cNvPr name="TextBox 26" id="26"/>
            <p:cNvSpPr txBox="true"/>
            <p:nvPr/>
          </p:nvSpPr>
          <p:spPr>
            <a:xfrm>
              <a:off x="0" y="-57150"/>
              <a:ext cx="604765" cy="466867"/>
            </a:xfrm>
            <a:prstGeom prst="rect">
              <a:avLst/>
            </a:prstGeom>
          </p:spPr>
          <p:txBody>
            <a:bodyPr anchor="ctr" rtlCol="false" tIns="50800" lIns="50800" bIns="50800" rIns="50800"/>
            <a:lstStyle/>
            <a:p>
              <a:pPr algn="ctr">
                <a:lnSpc>
                  <a:spcPts val="3640"/>
                </a:lnSpc>
              </a:pPr>
            </a:p>
          </p:txBody>
        </p:sp>
      </p:grpSp>
      <p:grpSp>
        <p:nvGrpSpPr>
          <p:cNvPr name="Group 27" id="27"/>
          <p:cNvGrpSpPr/>
          <p:nvPr/>
        </p:nvGrpSpPr>
        <p:grpSpPr>
          <a:xfrm rot="0">
            <a:off x="2081189" y="7619998"/>
            <a:ext cx="1962473" cy="1671880"/>
            <a:chOff x="0" y="0"/>
            <a:chExt cx="516865" cy="440330"/>
          </a:xfrm>
        </p:grpSpPr>
        <p:sp>
          <p:nvSpPr>
            <p:cNvPr name="Freeform 28" id="28"/>
            <p:cNvSpPr/>
            <p:nvPr/>
          </p:nvSpPr>
          <p:spPr>
            <a:xfrm flipH="false" flipV="false" rot="0">
              <a:off x="0" y="0"/>
              <a:ext cx="516865" cy="440330"/>
            </a:xfrm>
            <a:custGeom>
              <a:avLst/>
              <a:gdLst/>
              <a:ahLst/>
              <a:cxnLst/>
              <a:rect r="r" b="b" t="t" l="l"/>
              <a:pathLst>
                <a:path h="440330" w="516865">
                  <a:moveTo>
                    <a:pt x="0" y="0"/>
                  </a:moveTo>
                  <a:lnTo>
                    <a:pt x="516865" y="0"/>
                  </a:lnTo>
                  <a:lnTo>
                    <a:pt x="516865" y="440330"/>
                  </a:lnTo>
                  <a:lnTo>
                    <a:pt x="0" y="440330"/>
                  </a:lnTo>
                  <a:close/>
                </a:path>
              </a:pathLst>
            </a:custGeom>
            <a:solidFill>
              <a:srgbClr val="FFFFFF"/>
            </a:solidFill>
          </p:spPr>
        </p:sp>
        <p:sp>
          <p:nvSpPr>
            <p:cNvPr name="TextBox 29" id="29"/>
            <p:cNvSpPr txBox="true"/>
            <p:nvPr/>
          </p:nvSpPr>
          <p:spPr>
            <a:xfrm>
              <a:off x="0" y="-57150"/>
              <a:ext cx="516865" cy="497480"/>
            </a:xfrm>
            <a:prstGeom prst="rect">
              <a:avLst/>
            </a:prstGeom>
          </p:spPr>
          <p:txBody>
            <a:bodyPr anchor="ctr" rtlCol="false" tIns="50800" lIns="50800" bIns="50800" rIns="50800"/>
            <a:lstStyle/>
            <a:p>
              <a:pPr algn="ctr">
                <a:lnSpc>
                  <a:spcPts val="3640"/>
                </a:lnSpc>
              </a:pPr>
            </a:p>
          </p:txBody>
        </p:sp>
      </p:grpSp>
      <p:sp>
        <p:nvSpPr>
          <p:cNvPr name="TextBox 30" id="30"/>
          <p:cNvSpPr txBox="true"/>
          <p:nvPr/>
        </p:nvSpPr>
        <p:spPr>
          <a:xfrm rot="0">
            <a:off x="6891654" y="1096412"/>
            <a:ext cx="2542220" cy="1180465"/>
          </a:xfrm>
          <a:prstGeom prst="rect">
            <a:avLst/>
          </a:prstGeom>
        </p:spPr>
        <p:txBody>
          <a:bodyPr anchor="t" rtlCol="false" tIns="0" lIns="0" bIns="0" rIns="0">
            <a:spAutoFit/>
          </a:bodyPr>
          <a:lstStyle/>
          <a:p>
            <a:pPr algn="ctr">
              <a:lnSpc>
                <a:spcPts val="4759"/>
              </a:lnSpc>
            </a:pPr>
            <a:r>
              <a:rPr lang="en-US" sz="3399">
                <a:solidFill>
                  <a:srgbClr val="A5593C"/>
                </a:solidFill>
                <a:latin typeface="Canva Sans"/>
                <a:ea typeface="Canva Sans"/>
                <a:cs typeface="Canva Sans"/>
                <a:sym typeface="Canva Sans"/>
              </a:rPr>
              <a:t>Searches for books</a:t>
            </a:r>
          </a:p>
        </p:txBody>
      </p:sp>
      <p:sp>
        <p:nvSpPr>
          <p:cNvPr name="TextBox 31" id="31"/>
          <p:cNvSpPr txBox="true"/>
          <p:nvPr/>
        </p:nvSpPr>
        <p:spPr>
          <a:xfrm rot="0">
            <a:off x="7246698" y="7853875"/>
            <a:ext cx="1832131" cy="1180465"/>
          </a:xfrm>
          <a:prstGeom prst="rect">
            <a:avLst/>
          </a:prstGeom>
        </p:spPr>
        <p:txBody>
          <a:bodyPr anchor="t" rtlCol="false" tIns="0" lIns="0" bIns="0" rIns="0">
            <a:spAutoFit/>
          </a:bodyPr>
          <a:lstStyle/>
          <a:p>
            <a:pPr algn="ctr">
              <a:lnSpc>
                <a:spcPts val="4759"/>
              </a:lnSpc>
            </a:pPr>
            <a:r>
              <a:rPr lang="en-US" sz="3399">
                <a:solidFill>
                  <a:srgbClr val="A5593C"/>
                </a:solidFill>
                <a:latin typeface="Canva Sans"/>
                <a:ea typeface="Canva Sans"/>
                <a:cs typeface="Canva Sans"/>
                <a:sym typeface="Canva Sans"/>
              </a:rPr>
              <a:t>Return is logged</a:t>
            </a:r>
          </a:p>
        </p:txBody>
      </p:sp>
      <p:sp>
        <p:nvSpPr>
          <p:cNvPr name="AutoShape 32" id="32"/>
          <p:cNvSpPr/>
          <p:nvPr/>
        </p:nvSpPr>
        <p:spPr>
          <a:xfrm flipV="true">
            <a:off x="4444153" y="1719982"/>
            <a:ext cx="2447500" cy="19049"/>
          </a:xfrm>
          <a:prstGeom prst="line">
            <a:avLst/>
          </a:prstGeom>
          <a:ln cap="flat" w="142875">
            <a:solidFill>
              <a:srgbClr val="C3B7A6"/>
            </a:solidFill>
            <a:prstDash val="solid"/>
            <a:headEnd type="none" len="sm" w="sm"/>
            <a:tailEnd type="arrow" len="sm" w="med"/>
          </a:ln>
        </p:spPr>
      </p:sp>
      <p:sp>
        <p:nvSpPr>
          <p:cNvPr name="AutoShape 33" id="33"/>
          <p:cNvSpPr/>
          <p:nvPr/>
        </p:nvSpPr>
        <p:spPr>
          <a:xfrm flipV="true">
            <a:off x="9461564" y="1666504"/>
            <a:ext cx="2949238" cy="16288"/>
          </a:xfrm>
          <a:prstGeom prst="line">
            <a:avLst/>
          </a:prstGeom>
          <a:ln cap="flat" w="142875">
            <a:solidFill>
              <a:srgbClr val="C3B7A6"/>
            </a:solidFill>
            <a:prstDash val="solid"/>
            <a:headEnd type="none" len="sm" w="sm"/>
            <a:tailEnd type="arrow" len="sm" w="med"/>
          </a:ln>
        </p:spPr>
      </p:sp>
      <p:sp>
        <p:nvSpPr>
          <p:cNvPr name="AutoShape 34" id="34"/>
          <p:cNvSpPr/>
          <p:nvPr/>
        </p:nvSpPr>
        <p:spPr>
          <a:xfrm flipH="true">
            <a:off x="13821430" y="2540609"/>
            <a:ext cx="1560" cy="1632452"/>
          </a:xfrm>
          <a:prstGeom prst="line">
            <a:avLst/>
          </a:prstGeom>
          <a:ln cap="flat" w="142875">
            <a:solidFill>
              <a:srgbClr val="C3B7A6"/>
            </a:solidFill>
            <a:prstDash val="solid"/>
            <a:headEnd type="none" len="sm" w="sm"/>
            <a:tailEnd type="arrow" len="sm" w="med"/>
          </a:ln>
        </p:spPr>
      </p:sp>
      <p:sp>
        <p:nvSpPr>
          <p:cNvPr name="AutoShape 35" id="35"/>
          <p:cNvSpPr/>
          <p:nvPr/>
        </p:nvSpPr>
        <p:spPr>
          <a:xfrm flipH="true" flipV="true">
            <a:off x="9461564" y="4960667"/>
            <a:ext cx="3389500" cy="24167"/>
          </a:xfrm>
          <a:prstGeom prst="line">
            <a:avLst/>
          </a:prstGeom>
          <a:ln cap="flat" w="142875">
            <a:solidFill>
              <a:srgbClr val="C3B7A6"/>
            </a:solidFill>
            <a:prstDash val="solid"/>
            <a:headEnd type="none" len="sm" w="sm"/>
            <a:tailEnd type="arrow" len="sm" w="med"/>
          </a:ln>
        </p:spPr>
      </p:sp>
      <p:sp>
        <p:nvSpPr>
          <p:cNvPr name="AutoShape 36" id="36"/>
          <p:cNvSpPr/>
          <p:nvPr/>
        </p:nvSpPr>
        <p:spPr>
          <a:xfrm flipH="true" flipV="true">
            <a:off x="4210534" y="4902548"/>
            <a:ext cx="2879812" cy="58119"/>
          </a:xfrm>
          <a:prstGeom prst="line">
            <a:avLst/>
          </a:prstGeom>
          <a:ln cap="flat" w="142875">
            <a:solidFill>
              <a:srgbClr val="C3B7A6"/>
            </a:solidFill>
            <a:prstDash val="solid"/>
            <a:headEnd type="none" len="sm" w="sm"/>
            <a:tailEnd type="arrow" len="sm" w="med"/>
          </a:ln>
        </p:spPr>
      </p:sp>
      <p:sp>
        <p:nvSpPr>
          <p:cNvPr name="AutoShape 37" id="37"/>
          <p:cNvSpPr/>
          <p:nvPr/>
        </p:nvSpPr>
        <p:spPr>
          <a:xfrm>
            <a:off x="3062425" y="5680369"/>
            <a:ext cx="0" cy="1939629"/>
          </a:xfrm>
          <a:prstGeom prst="line">
            <a:avLst/>
          </a:prstGeom>
          <a:ln cap="flat" w="142875">
            <a:solidFill>
              <a:srgbClr val="C3B7A6"/>
            </a:solidFill>
            <a:prstDash val="solid"/>
            <a:headEnd type="none" len="sm" w="sm"/>
            <a:tailEnd type="arrow" len="sm" w="med"/>
          </a:ln>
        </p:spPr>
      </p:sp>
      <p:sp>
        <p:nvSpPr>
          <p:cNvPr name="AutoShape 38" id="38"/>
          <p:cNvSpPr/>
          <p:nvPr/>
        </p:nvSpPr>
        <p:spPr>
          <a:xfrm flipV="true">
            <a:off x="9078829" y="8455938"/>
            <a:ext cx="3761868" cy="21507"/>
          </a:xfrm>
          <a:prstGeom prst="line">
            <a:avLst/>
          </a:prstGeom>
          <a:ln cap="flat" w="142875">
            <a:solidFill>
              <a:srgbClr val="C3B7A6"/>
            </a:solidFill>
            <a:prstDash val="solid"/>
            <a:headEnd type="none" len="sm" w="sm"/>
            <a:tailEnd type="arrow" len="sm" w="med"/>
          </a:ln>
        </p:spPr>
      </p:sp>
      <p:sp>
        <p:nvSpPr>
          <p:cNvPr name="AutoShape 39" id="39"/>
          <p:cNvSpPr/>
          <p:nvPr/>
        </p:nvSpPr>
        <p:spPr>
          <a:xfrm>
            <a:off x="4043662" y="8455938"/>
            <a:ext cx="3137865" cy="21507"/>
          </a:xfrm>
          <a:prstGeom prst="line">
            <a:avLst/>
          </a:prstGeom>
          <a:ln cap="flat" w="142875">
            <a:solidFill>
              <a:srgbClr val="C3B7A6"/>
            </a:solidFill>
            <a:prstDash val="solid"/>
            <a:headEnd type="none" len="sm" w="sm"/>
            <a:tailEnd type="arrow" len="sm" w="med"/>
          </a:ln>
        </p:spPr>
      </p:sp>
      <p:sp>
        <p:nvSpPr>
          <p:cNvPr name="TextBox 40" id="40"/>
          <p:cNvSpPr txBox="true"/>
          <p:nvPr/>
        </p:nvSpPr>
        <p:spPr>
          <a:xfrm rot="0">
            <a:off x="2033246" y="4220678"/>
            <a:ext cx="1923727" cy="1180465"/>
          </a:xfrm>
          <a:prstGeom prst="rect">
            <a:avLst/>
          </a:prstGeom>
        </p:spPr>
        <p:txBody>
          <a:bodyPr anchor="t" rtlCol="false" tIns="0" lIns="0" bIns="0" rIns="0">
            <a:spAutoFit/>
          </a:bodyPr>
          <a:lstStyle/>
          <a:p>
            <a:pPr algn="ctr">
              <a:lnSpc>
                <a:spcPts val="4759"/>
              </a:lnSpc>
            </a:pPr>
            <a:r>
              <a:rPr lang="en-US" sz="3399">
                <a:solidFill>
                  <a:srgbClr val="A5593C"/>
                </a:solidFill>
                <a:latin typeface="Canva Sans"/>
                <a:ea typeface="Canva Sans"/>
                <a:cs typeface="Canva Sans"/>
                <a:sym typeface="Canva Sans"/>
              </a:rPr>
              <a:t>Book is read</a:t>
            </a:r>
          </a:p>
        </p:txBody>
      </p:sp>
      <p:sp>
        <p:nvSpPr>
          <p:cNvPr name="TextBox 41" id="41"/>
          <p:cNvSpPr txBox="true"/>
          <p:nvPr/>
        </p:nvSpPr>
        <p:spPr>
          <a:xfrm rot="0">
            <a:off x="12517694" y="726044"/>
            <a:ext cx="2718276" cy="1780540"/>
          </a:xfrm>
          <a:prstGeom prst="rect">
            <a:avLst/>
          </a:prstGeom>
        </p:spPr>
        <p:txBody>
          <a:bodyPr anchor="t" rtlCol="false" tIns="0" lIns="0" bIns="0" rIns="0">
            <a:spAutoFit/>
          </a:bodyPr>
          <a:lstStyle/>
          <a:p>
            <a:pPr algn="ctr">
              <a:lnSpc>
                <a:spcPts val="4759"/>
              </a:lnSpc>
            </a:pPr>
            <a:r>
              <a:rPr lang="en-US" sz="3399">
                <a:solidFill>
                  <a:srgbClr val="A5593C"/>
                </a:solidFill>
                <a:latin typeface="Canva Sans"/>
                <a:ea typeface="Canva Sans"/>
                <a:cs typeface="Canva Sans"/>
                <a:sym typeface="Canva Sans"/>
              </a:rPr>
              <a:t>Receives recommendations</a:t>
            </a:r>
          </a:p>
        </p:txBody>
      </p:sp>
      <p:sp>
        <p:nvSpPr>
          <p:cNvPr name="TextBox 42" id="42"/>
          <p:cNvSpPr txBox="true"/>
          <p:nvPr/>
        </p:nvSpPr>
        <p:spPr>
          <a:xfrm rot="0">
            <a:off x="7225294" y="4127342"/>
            <a:ext cx="2101323" cy="1553027"/>
          </a:xfrm>
          <a:prstGeom prst="rect">
            <a:avLst/>
          </a:prstGeom>
        </p:spPr>
        <p:txBody>
          <a:bodyPr anchor="t" rtlCol="false" tIns="0" lIns="0" bIns="0" rIns="0">
            <a:spAutoFit/>
          </a:bodyPr>
          <a:lstStyle/>
          <a:p>
            <a:pPr algn="ctr">
              <a:lnSpc>
                <a:spcPts val="4175"/>
              </a:lnSpc>
            </a:pPr>
            <a:r>
              <a:rPr lang="en-US" sz="2982">
                <a:solidFill>
                  <a:srgbClr val="A5593C"/>
                </a:solidFill>
                <a:latin typeface="Canva Sans"/>
                <a:ea typeface="Canva Sans"/>
                <a:cs typeface="Canva Sans"/>
                <a:sym typeface="Canva Sans"/>
              </a:rPr>
              <a:t>Book borrowing logged</a:t>
            </a:r>
          </a:p>
        </p:txBody>
      </p:sp>
      <p:sp>
        <p:nvSpPr>
          <p:cNvPr name="TextBox 43" id="43"/>
          <p:cNvSpPr txBox="true"/>
          <p:nvPr/>
        </p:nvSpPr>
        <p:spPr>
          <a:xfrm rot="0">
            <a:off x="12895595" y="4312929"/>
            <a:ext cx="1962473" cy="1180465"/>
          </a:xfrm>
          <a:prstGeom prst="rect">
            <a:avLst/>
          </a:prstGeom>
        </p:spPr>
        <p:txBody>
          <a:bodyPr anchor="t" rtlCol="false" tIns="0" lIns="0" bIns="0" rIns="0">
            <a:spAutoFit/>
          </a:bodyPr>
          <a:lstStyle/>
          <a:p>
            <a:pPr algn="ctr">
              <a:lnSpc>
                <a:spcPts val="4759"/>
              </a:lnSpc>
            </a:pPr>
            <a:r>
              <a:rPr lang="en-US" sz="3399">
                <a:solidFill>
                  <a:srgbClr val="A5593C"/>
                </a:solidFill>
                <a:latin typeface="Canva Sans"/>
                <a:ea typeface="Canva Sans"/>
                <a:cs typeface="Canva Sans"/>
                <a:sym typeface="Canva Sans"/>
              </a:rPr>
              <a:t>selects a book</a:t>
            </a:r>
          </a:p>
        </p:txBody>
      </p:sp>
      <p:sp>
        <p:nvSpPr>
          <p:cNvPr name="TextBox 44" id="44"/>
          <p:cNvSpPr txBox="true"/>
          <p:nvPr/>
        </p:nvSpPr>
        <p:spPr>
          <a:xfrm rot="0">
            <a:off x="12840896" y="7798715"/>
            <a:ext cx="1950900" cy="1180465"/>
          </a:xfrm>
          <a:prstGeom prst="rect">
            <a:avLst/>
          </a:prstGeom>
        </p:spPr>
        <p:txBody>
          <a:bodyPr anchor="t" rtlCol="false" tIns="0" lIns="0" bIns="0" rIns="0">
            <a:spAutoFit/>
          </a:bodyPr>
          <a:lstStyle/>
          <a:p>
            <a:pPr algn="ctr">
              <a:lnSpc>
                <a:spcPts val="4759"/>
              </a:lnSpc>
            </a:pPr>
            <a:r>
              <a:rPr lang="en-US" sz="3399">
                <a:solidFill>
                  <a:srgbClr val="A5593C"/>
                </a:solidFill>
                <a:latin typeface="Canva Sans"/>
                <a:ea typeface="Canva Sans"/>
                <a:cs typeface="Canva Sans"/>
                <a:sym typeface="Canva Sans"/>
              </a:rPr>
              <a:t>Librarian notified</a:t>
            </a:r>
          </a:p>
        </p:txBody>
      </p:sp>
      <p:sp>
        <p:nvSpPr>
          <p:cNvPr name="TextBox 45" id="45"/>
          <p:cNvSpPr txBox="true"/>
          <p:nvPr/>
        </p:nvSpPr>
        <p:spPr>
          <a:xfrm rot="0">
            <a:off x="151098" y="178952"/>
            <a:ext cx="5056371" cy="646396"/>
          </a:xfrm>
          <a:prstGeom prst="rect">
            <a:avLst/>
          </a:prstGeom>
        </p:spPr>
        <p:txBody>
          <a:bodyPr anchor="t" rtlCol="false" tIns="0" lIns="0" bIns="0" rIns="0">
            <a:spAutoFit/>
          </a:bodyPr>
          <a:lstStyle/>
          <a:p>
            <a:pPr algn="ctr">
              <a:lnSpc>
                <a:spcPts val="5319"/>
              </a:lnSpc>
            </a:pPr>
            <a:r>
              <a:rPr lang="en-US" b="true" sz="3799" i="true">
                <a:solidFill>
                  <a:srgbClr val="000000"/>
                </a:solidFill>
                <a:latin typeface="Canva Sans Bold Italics"/>
                <a:ea typeface="Canva Sans Bold Italics"/>
                <a:cs typeface="Canva Sans Bold Italics"/>
                <a:sym typeface="Canva Sans Bold Italics"/>
              </a:rPr>
              <a:t>BLOCK DIAGRAM</a:t>
            </a:r>
          </a:p>
        </p:txBody>
      </p:sp>
      <p:sp>
        <p:nvSpPr>
          <p:cNvPr name="TextBox 46" id="46"/>
          <p:cNvSpPr txBox="true"/>
          <p:nvPr/>
        </p:nvSpPr>
        <p:spPr>
          <a:xfrm rot="0">
            <a:off x="2679284" y="1043999"/>
            <a:ext cx="1536269" cy="1180465"/>
          </a:xfrm>
          <a:prstGeom prst="rect">
            <a:avLst/>
          </a:prstGeom>
        </p:spPr>
        <p:txBody>
          <a:bodyPr anchor="t" rtlCol="false" tIns="0" lIns="0" bIns="0" rIns="0">
            <a:spAutoFit/>
          </a:bodyPr>
          <a:lstStyle/>
          <a:p>
            <a:pPr algn="ctr">
              <a:lnSpc>
                <a:spcPts val="4759"/>
              </a:lnSpc>
            </a:pPr>
            <a:r>
              <a:rPr lang="en-US" sz="3399">
                <a:solidFill>
                  <a:srgbClr val="A5593C"/>
                </a:solidFill>
                <a:latin typeface="Canva Sans"/>
                <a:ea typeface="Canva Sans"/>
                <a:cs typeface="Canva Sans"/>
                <a:sym typeface="Canva Sans"/>
              </a:rPr>
              <a:t>User logs in</a:t>
            </a:r>
          </a:p>
        </p:txBody>
      </p:sp>
      <p:sp>
        <p:nvSpPr>
          <p:cNvPr name="TextBox 47" id="47"/>
          <p:cNvSpPr txBox="true"/>
          <p:nvPr/>
        </p:nvSpPr>
        <p:spPr>
          <a:xfrm rot="0">
            <a:off x="2081189" y="7832368"/>
            <a:ext cx="1923727" cy="1180465"/>
          </a:xfrm>
          <a:prstGeom prst="rect">
            <a:avLst/>
          </a:prstGeom>
        </p:spPr>
        <p:txBody>
          <a:bodyPr anchor="t" rtlCol="false" tIns="0" lIns="0" bIns="0" rIns="0">
            <a:spAutoFit/>
          </a:bodyPr>
          <a:lstStyle/>
          <a:p>
            <a:pPr algn="ctr">
              <a:lnSpc>
                <a:spcPts val="4759"/>
              </a:lnSpc>
            </a:pPr>
            <a:r>
              <a:rPr lang="en-US" sz="3399">
                <a:solidFill>
                  <a:srgbClr val="A5593C"/>
                </a:solidFill>
                <a:latin typeface="Canva Sans"/>
                <a:ea typeface="Canva Sans"/>
                <a:cs typeface="Canva Sans"/>
                <a:sym typeface="Canva Sans"/>
              </a:rPr>
              <a:t>Book is returned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TextBox 2" id="2"/>
          <p:cNvSpPr txBox="true"/>
          <p:nvPr/>
        </p:nvSpPr>
        <p:spPr>
          <a:xfrm rot="0">
            <a:off x="808020" y="2173142"/>
            <a:ext cx="15155539" cy="3590290"/>
          </a:xfrm>
          <a:prstGeom prst="rect">
            <a:avLst/>
          </a:prstGeom>
        </p:spPr>
        <p:txBody>
          <a:bodyPr anchor="t" rtlCol="false" tIns="0" lIns="0" bIns="0" rIns="0">
            <a:spAutoFit/>
          </a:bodyPr>
          <a:lstStyle/>
          <a:p>
            <a:pPr algn="just" marL="734058" indent="-367029" lvl="1">
              <a:lnSpc>
                <a:spcPts val="4759"/>
              </a:lnSpc>
              <a:buFont typeface="Arial"/>
              <a:buChar char="•"/>
            </a:pPr>
            <a:r>
              <a:rPr lang="en-US" sz="3399" spc="169">
                <a:solidFill>
                  <a:srgbClr val="A5593C"/>
                </a:solidFill>
                <a:latin typeface="Roboto"/>
                <a:ea typeface="Roboto"/>
                <a:cs typeface="Roboto"/>
                <a:sym typeface="Roboto"/>
              </a:rPr>
              <a:t>University Libraries: Enhances book discovery for students and faculty.</a:t>
            </a:r>
          </a:p>
          <a:p>
            <a:pPr algn="just" marL="734058" indent="-367029" lvl="1">
              <a:lnSpc>
                <a:spcPts val="4759"/>
              </a:lnSpc>
              <a:buFont typeface="Arial"/>
              <a:buChar char="•"/>
            </a:pPr>
            <a:r>
              <a:rPr lang="en-US" sz="3399" spc="169">
                <a:solidFill>
                  <a:srgbClr val="A5593C"/>
                </a:solidFill>
                <a:latin typeface="Roboto"/>
                <a:ea typeface="Roboto"/>
                <a:cs typeface="Roboto"/>
                <a:sym typeface="Roboto"/>
              </a:rPr>
              <a:t>Public Libraries: Improves book borrowing efficiency and reduces book misplacement.</a:t>
            </a:r>
          </a:p>
          <a:p>
            <a:pPr algn="just" marL="734058" indent="-367029" lvl="1">
              <a:lnSpc>
                <a:spcPts val="4759"/>
              </a:lnSpc>
              <a:buFont typeface="Arial"/>
              <a:buChar char="•"/>
            </a:pPr>
            <a:r>
              <a:rPr lang="en-US" sz="3399" spc="169">
                <a:solidFill>
                  <a:srgbClr val="A5593C"/>
                </a:solidFill>
                <a:latin typeface="Roboto"/>
                <a:ea typeface="Roboto"/>
                <a:cs typeface="Roboto"/>
                <a:sym typeface="Roboto"/>
              </a:rPr>
              <a:t>Corporate Research Centers: Helps professionals find relevant research materials quickly.</a:t>
            </a:r>
          </a:p>
        </p:txBody>
      </p:sp>
      <p:grpSp>
        <p:nvGrpSpPr>
          <p:cNvPr name="Group 3" id="3"/>
          <p:cNvGrpSpPr/>
          <p:nvPr/>
        </p:nvGrpSpPr>
        <p:grpSpPr>
          <a:xfrm rot="0">
            <a:off x="15498445" y="5643242"/>
            <a:ext cx="2354541" cy="2739830"/>
            <a:chOff x="0" y="0"/>
            <a:chExt cx="698500" cy="812800"/>
          </a:xfrm>
        </p:grpSpPr>
        <p:sp>
          <p:nvSpPr>
            <p:cNvPr name="Freeform 4" id="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5" id="5"/>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692340" y="8383072"/>
            <a:ext cx="1271218" cy="1479236"/>
            <a:chOff x="0" y="0"/>
            <a:chExt cx="698500" cy="812800"/>
          </a:xfrm>
        </p:grpSpPr>
        <p:sp>
          <p:nvSpPr>
            <p:cNvPr name="Freeform 7" id="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8" id="8"/>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5072242" y="-3168243"/>
            <a:ext cx="5252878" cy="5055895"/>
          </a:xfrm>
          <a:custGeom>
            <a:avLst/>
            <a:gdLst/>
            <a:ahLst/>
            <a:cxnLst/>
            <a:rect r="r" b="b" t="t" l="l"/>
            <a:pathLst>
              <a:path h="5055895" w="5252878">
                <a:moveTo>
                  <a:pt x="0" y="0"/>
                </a:moveTo>
                <a:lnTo>
                  <a:pt x="5252877" y="0"/>
                </a:lnTo>
                <a:lnTo>
                  <a:pt x="5252877" y="5055894"/>
                </a:lnTo>
                <a:lnTo>
                  <a:pt x="0" y="5055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028700" y="1073267"/>
            <a:ext cx="3126809" cy="622935"/>
          </a:xfrm>
          <a:prstGeom prst="rect">
            <a:avLst/>
          </a:prstGeom>
        </p:spPr>
        <p:txBody>
          <a:bodyPr anchor="t" rtlCol="false" tIns="0" lIns="0" bIns="0" rIns="0">
            <a:spAutoFit/>
          </a:bodyPr>
          <a:lstStyle/>
          <a:p>
            <a:pPr algn="l">
              <a:lnSpc>
                <a:spcPts val="5040"/>
              </a:lnSpc>
            </a:pPr>
            <a:r>
              <a:rPr lang="en-US" sz="3600" i="true">
                <a:solidFill>
                  <a:srgbClr val="000000"/>
                </a:solidFill>
                <a:latin typeface="Roboto Italics"/>
                <a:ea typeface="Roboto Italics"/>
                <a:cs typeface="Roboto Italics"/>
                <a:sym typeface="Roboto Italics"/>
              </a:rPr>
              <a:t>APPLICATION</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E8E8E8"/>
        </a:solidFill>
      </p:bgPr>
    </p:bg>
    <p:spTree>
      <p:nvGrpSpPr>
        <p:cNvPr id="1" name=""/>
        <p:cNvGrpSpPr/>
        <p:nvPr/>
      </p:nvGrpSpPr>
      <p:grpSpPr>
        <a:xfrm>
          <a:off x="0" y="0"/>
          <a:ext cx="0" cy="0"/>
          <a:chOff x="0" y="0"/>
          <a:chExt cx="0" cy="0"/>
        </a:xfrm>
      </p:grpSpPr>
      <p:sp>
        <p:nvSpPr>
          <p:cNvPr name="TextBox 2" id="2"/>
          <p:cNvSpPr txBox="true"/>
          <p:nvPr/>
        </p:nvSpPr>
        <p:spPr>
          <a:xfrm rot="0">
            <a:off x="619286" y="5067300"/>
            <a:ext cx="3126809" cy="622935"/>
          </a:xfrm>
          <a:prstGeom prst="rect">
            <a:avLst/>
          </a:prstGeom>
        </p:spPr>
        <p:txBody>
          <a:bodyPr anchor="t" rtlCol="false" tIns="0" lIns="0" bIns="0" rIns="0">
            <a:spAutoFit/>
          </a:bodyPr>
          <a:lstStyle/>
          <a:p>
            <a:pPr algn="l">
              <a:lnSpc>
                <a:spcPts val="5040"/>
              </a:lnSpc>
            </a:pPr>
            <a:r>
              <a:rPr lang="en-US" sz="3600" i="true">
                <a:solidFill>
                  <a:srgbClr val="000000"/>
                </a:solidFill>
                <a:latin typeface="Roboto Italics"/>
                <a:ea typeface="Roboto Italics"/>
                <a:cs typeface="Roboto Italics"/>
                <a:sym typeface="Roboto Italics"/>
              </a:rPr>
              <a:t> LIMITATIONS</a:t>
            </a:r>
          </a:p>
        </p:txBody>
      </p:sp>
      <p:sp>
        <p:nvSpPr>
          <p:cNvPr name="TextBox 3" id="3"/>
          <p:cNvSpPr txBox="true"/>
          <p:nvPr/>
        </p:nvSpPr>
        <p:spPr>
          <a:xfrm rot="0">
            <a:off x="0" y="5881163"/>
            <a:ext cx="17426174" cy="4190365"/>
          </a:xfrm>
          <a:prstGeom prst="rect">
            <a:avLst/>
          </a:prstGeom>
        </p:spPr>
        <p:txBody>
          <a:bodyPr anchor="t" rtlCol="false" tIns="0" lIns="0" bIns="0" rIns="0">
            <a:spAutoFit/>
          </a:bodyPr>
          <a:lstStyle/>
          <a:p>
            <a:pPr algn="l" marL="734058" indent="-367029" lvl="1">
              <a:lnSpc>
                <a:spcPts val="4759"/>
              </a:lnSpc>
              <a:buFont typeface="Arial"/>
              <a:buChar char="•"/>
            </a:pPr>
            <a:r>
              <a:rPr lang="en-US" sz="3399" spc="169">
                <a:solidFill>
                  <a:srgbClr val="A5593C"/>
                </a:solidFill>
                <a:latin typeface="Roboto"/>
                <a:ea typeface="Roboto"/>
                <a:cs typeface="Roboto"/>
                <a:sym typeface="Roboto"/>
              </a:rPr>
              <a:t>Dependency on user interactions – The system requires initial data for effective recommendations.</a:t>
            </a:r>
          </a:p>
          <a:p>
            <a:pPr algn="l" marL="734058" indent="-367029" lvl="1">
              <a:lnSpc>
                <a:spcPts val="4759"/>
              </a:lnSpc>
              <a:buFont typeface="Arial"/>
              <a:buChar char="•"/>
            </a:pPr>
            <a:r>
              <a:rPr lang="en-US" sz="3399" spc="169">
                <a:solidFill>
                  <a:srgbClr val="A5593C"/>
                </a:solidFill>
                <a:latin typeface="Roboto"/>
                <a:ea typeface="Roboto"/>
                <a:cs typeface="Roboto"/>
                <a:sym typeface="Roboto"/>
              </a:rPr>
              <a:t>Integration challenges – Libraries may need to adapt their existing management software.</a:t>
            </a:r>
          </a:p>
          <a:p>
            <a:pPr algn="just" marL="734058" indent="-367029" lvl="1">
              <a:lnSpc>
                <a:spcPts val="4759"/>
              </a:lnSpc>
              <a:buFont typeface="Arial"/>
              <a:buChar char="•"/>
            </a:pPr>
            <a:r>
              <a:rPr lang="en-US" sz="3399" spc="169">
                <a:solidFill>
                  <a:srgbClr val="A5593C"/>
                </a:solidFill>
                <a:latin typeface="Roboto"/>
                <a:ea typeface="Roboto"/>
                <a:cs typeface="Roboto"/>
                <a:sym typeface="Roboto"/>
              </a:rPr>
              <a:t>Accuracy fluctuations – Quality of recommendations depends on the richness of available user data.</a:t>
            </a:r>
          </a:p>
          <a:p>
            <a:pPr algn="just">
              <a:lnSpc>
                <a:spcPts val="4759"/>
              </a:lnSpc>
            </a:pPr>
          </a:p>
        </p:txBody>
      </p:sp>
      <p:sp>
        <p:nvSpPr>
          <p:cNvPr name="TextBox 4" id="4"/>
          <p:cNvSpPr txBox="true"/>
          <p:nvPr/>
        </p:nvSpPr>
        <p:spPr>
          <a:xfrm rot="0">
            <a:off x="619286" y="369220"/>
            <a:ext cx="3126809" cy="622935"/>
          </a:xfrm>
          <a:prstGeom prst="rect">
            <a:avLst/>
          </a:prstGeom>
        </p:spPr>
        <p:txBody>
          <a:bodyPr anchor="t" rtlCol="false" tIns="0" lIns="0" bIns="0" rIns="0">
            <a:spAutoFit/>
          </a:bodyPr>
          <a:lstStyle/>
          <a:p>
            <a:pPr algn="l">
              <a:lnSpc>
                <a:spcPts val="5040"/>
              </a:lnSpc>
            </a:pPr>
            <a:r>
              <a:rPr lang="en-US" sz="3600" i="true">
                <a:solidFill>
                  <a:srgbClr val="000000"/>
                </a:solidFill>
                <a:latin typeface="Roboto Italics"/>
                <a:ea typeface="Roboto Italics"/>
                <a:cs typeface="Roboto Italics"/>
                <a:sym typeface="Roboto Italics"/>
              </a:rPr>
              <a:t>ADVANTAGES</a:t>
            </a:r>
          </a:p>
        </p:txBody>
      </p:sp>
      <p:sp>
        <p:nvSpPr>
          <p:cNvPr name="TextBox 5" id="5"/>
          <p:cNvSpPr txBox="true"/>
          <p:nvPr/>
        </p:nvSpPr>
        <p:spPr>
          <a:xfrm rot="0">
            <a:off x="0" y="952500"/>
            <a:ext cx="17426174" cy="2990215"/>
          </a:xfrm>
          <a:prstGeom prst="rect">
            <a:avLst/>
          </a:prstGeom>
        </p:spPr>
        <p:txBody>
          <a:bodyPr anchor="t" rtlCol="false" tIns="0" lIns="0" bIns="0" rIns="0">
            <a:spAutoFit/>
          </a:bodyPr>
          <a:lstStyle/>
          <a:p>
            <a:pPr algn="l" marL="734058" indent="-367029" lvl="1">
              <a:lnSpc>
                <a:spcPts val="4759"/>
              </a:lnSpc>
              <a:buFont typeface="Arial"/>
              <a:buChar char="•"/>
            </a:pPr>
            <a:r>
              <a:rPr lang="en-US" sz="3399" spc="169">
                <a:solidFill>
                  <a:srgbClr val="A5593C"/>
                </a:solidFill>
                <a:latin typeface="Roboto"/>
                <a:ea typeface="Roboto"/>
                <a:cs typeface="Roboto"/>
                <a:sym typeface="Roboto"/>
              </a:rPr>
              <a:t>Software-driven solution –Enables seamless integration, optimized performance.</a:t>
            </a:r>
          </a:p>
          <a:p>
            <a:pPr algn="just" marL="734058" indent="-367029" lvl="1">
              <a:lnSpc>
                <a:spcPts val="4759"/>
              </a:lnSpc>
              <a:buFont typeface="Arial"/>
              <a:buChar char="•"/>
            </a:pPr>
            <a:r>
              <a:rPr lang="en-US" sz="3399" spc="169">
                <a:solidFill>
                  <a:srgbClr val="A5593C"/>
                </a:solidFill>
                <a:latin typeface="Roboto"/>
                <a:ea typeface="Roboto"/>
                <a:cs typeface="Roboto"/>
                <a:sym typeface="Roboto"/>
              </a:rPr>
              <a:t>Highly scalable – Can handle large volumes of books and users efficiently.</a:t>
            </a:r>
          </a:p>
          <a:p>
            <a:pPr algn="just" marL="734058" indent="-367029" lvl="1">
              <a:lnSpc>
                <a:spcPts val="4759"/>
              </a:lnSpc>
              <a:buFont typeface="Arial"/>
              <a:buChar char="•"/>
            </a:pPr>
            <a:r>
              <a:rPr lang="en-US" sz="3399" spc="169">
                <a:solidFill>
                  <a:srgbClr val="A5593C"/>
                </a:solidFill>
                <a:latin typeface="Roboto"/>
                <a:ea typeface="Roboto"/>
                <a:cs typeface="Roboto"/>
                <a:sym typeface="Roboto"/>
              </a:rPr>
              <a:t>Real-time book availability tracking – Improves librarian workflow.</a:t>
            </a:r>
          </a:p>
          <a:p>
            <a:pPr algn="just" marL="734058" indent="-367029" lvl="1">
              <a:lnSpc>
                <a:spcPts val="4759"/>
              </a:lnSpc>
              <a:buFont typeface="Arial"/>
              <a:buChar char="•"/>
            </a:pPr>
            <a:r>
              <a:rPr lang="en-US" sz="3399" spc="169">
                <a:solidFill>
                  <a:srgbClr val="A5593C"/>
                </a:solidFill>
                <a:latin typeface="Roboto"/>
                <a:ea typeface="Roboto"/>
                <a:cs typeface="Roboto"/>
                <a:sym typeface="Roboto"/>
              </a:rPr>
              <a:t>Cold-start issue mitigation – Uses popularity metrics for new users.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TextBox 2" id="2"/>
          <p:cNvSpPr txBox="true"/>
          <p:nvPr/>
        </p:nvSpPr>
        <p:spPr>
          <a:xfrm rot="0">
            <a:off x="523068" y="1622694"/>
            <a:ext cx="15179578" cy="2990215"/>
          </a:xfrm>
          <a:prstGeom prst="rect">
            <a:avLst/>
          </a:prstGeom>
        </p:spPr>
        <p:txBody>
          <a:bodyPr anchor="t" rtlCol="false" tIns="0" lIns="0" bIns="0" rIns="0">
            <a:spAutoFit/>
          </a:bodyPr>
          <a:lstStyle/>
          <a:p>
            <a:pPr algn="l">
              <a:lnSpc>
                <a:spcPts val="4759"/>
              </a:lnSpc>
            </a:pPr>
            <a:r>
              <a:rPr lang="en-US" sz="3399">
                <a:solidFill>
                  <a:srgbClr val="A5593C"/>
                </a:solidFill>
                <a:latin typeface="Roboto"/>
                <a:ea typeface="Roboto"/>
                <a:cs typeface="Roboto"/>
                <a:sym typeface="Roboto"/>
              </a:rPr>
              <a:t>This paper presents a </a:t>
            </a:r>
            <a:r>
              <a:rPr lang="en-US" sz="3399">
                <a:solidFill>
                  <a:srgbClr val="A5593C"/>
                </a:solidFill>
                <a:latin typeface="Roboto"/>
                <a:ea typeface="Roboto"/>
                <a:cs typeface="Roboto"/>
                <a:sym typeface="Roboto"/>
              </a:rPr>
              <a:t>Smart Book Recommendation System designed specifically for physical libraries, offering an AI-driven, software-based approach to improve book discovery, borrowing management, and tracking. By leveraging deep learning techniques (SVD), the system enhances recommendation accuracy and optimizes library workflows.</a:t>
            </a:r>
          </a:p>
        </p:txBody>
      </p:sp>
      <p:sp>
        <p:nvSpPr>
          <p:cNvPr name="TextBox 3" id="3"/>
          <p:cNvSpPr txBox="true"/>
          <p:nvPr/>
        </p:nvSpPr>
        <p:spPr>
          <a:xfrm rot="0">
            <a:off x="523068" y="714331"/>
            <a:ext cx="8146520" cy="622935"/>
          </a:xfrm>
          <a:prstGeom prst="rect">
            <a:avLst/>
          </a:prstGeom>
        </p:spPr>
        <p:txBody>
          <a:bodyPr anchor="t" rtlCol="false" tIns="0" lIns="0" bIns="0" rIns="0">
            <a:spAutoFit/>
          </a:bodyPr>
          <a:lstStyle/>
          <a:p>
            <a:pPr algn="l">
              <a:lnSpc>
                <a:spcPts val="5040"/>
              </a:lnSpc>
            </a:pPr>
            <a:r>
              <a:rPr lang="en-US" sz="3600" i="true">
                <a:solidFill>
                  <a:srgbClr val="000000"/>
                </a:solidFill>
                <a:latin typeface="Roboto Italics"/>
                <a:ea typeface="Roboto Italics"/>
                <a:cs typeface="Roboto Italics"/>
                <a:sym typeface="Roboto Italics"/>
              </a:rPr>
              <a:t>CONCLUSION</a:t>
            </a:r>
          </a:p>
        </p:txBody>
      </p:sp>
      <p:sp>
        <p:nvSpPr>
          <p:cNvPr name="Freeform 4" id="4"/>
          <p:cNvSpPr/>
          <p:nvPr/>
        </p:nvSpPr>
        <p:spPr>
          <a:xfrm flipH="false" flipV="false" rot="0">
            <a:off x="-1614491" y="7665849"/>
            <a:ext cx="4275117" cy="4114800"/>
          </a:xfrm>
          <a:custGeom>
            <a:avLst/>
            <a:gdLst/>
            <a:ahLst/>
            <a:cxnLst/>
            <a:rect r="r" b="b" t="t" l="l"/>
            <a:pathLst>
              <a:path h="4114800" w="4275117">
                <a:moveTo>
                  <a:pt x="0" y="0"/>
                </a:moveTo>
                <a:lnTo>
                  <a:pt x="4275117" y="0"/>
                </a:lnTo>
                <a:lnTo>
                  <a:pt x="42751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5702645" y="5143500"/>
            <a:ext cx="2373376" cy="2845166"/>
            <a:chOff x="0" y="0"/>
            <a:chExt cx="619979" cy="743221"/>
          </a:xfrm>
        </p:grpSpPr>
        <p:sp>
          <p:nvSpPr>
            <p:cNvPr name="Freeform 6" id="6"/>
            <p:cNvSpPr/>
            <p:nvPr/>
          </p:nvSpPr>
          <p:spPr>
            <a:xfrm flipH="false" flipV="false" rot="0">
              <a:off x="0" y="0"/>
              <a:ext cx="619979" cy="743221"/>
            </a:xfrm>
            <a:custGeom>
              <a:avLst/>
              <a:gdLst/>
              <a:ahLst/>
              <a:cxnLst/>
              <a:rect r="r" b="b" t="t" l="l"/>
              <a:pathLst>
                <a:path h="743221" w="619979">
                  <a:moveTo>
                    <a:pt x="309990" y="0"/>
                  </a:moveTo>
                  <a:lnTo>
                    <a:pt x="619979" y="203200"/>
                  </a:lnTo>
                  <a:lnTo>
                    <a:pt x="619979" y="540021"/>
                  </a:lnTo>
                  <a:lnTo>
                    <a:pt x="309990" y="743221"/>
                  </a:lnTo>
                  <a:lnTo>
                    <a:pt x="0" y="540021"/>
                  </a:lnTo>
                  <a:lnTo>
                    <a:pt x="0" y="203200"/>
                  </a:lnTo>
                  <a:lnTo>
                    <a:pt x="309990" y="0"/>
                  </a:lnTo>
                  <a:close/>
                </a:path>
              </a:pathLst>
            </a:custGeom>
            <a:solidFill>
              <a:srgbClr val="000000"/>
            </a:solidFill>
          </p:spPr>
        </p:sp>
        <p:sp>
          <p:nvSpPr>
            <p:cNvPr name="TextBox 7" id="7"/>
            <p:cNvSpPr txBox="true"/>
            <p:nvPr/>
          </p:nvSpPr>
          <p:spPr>
            <a:xfrm>
              <a:off x="0" y="101600"/>
              <a:ext cx="619979" cy="50192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188295" y="8061267"/>
            <a:ext cx="1028700" cy="1197033"/>
            <a:chOff x="0" y="0"/>
            <a:chExt cx="698500" cy="812800"/>
          </a:xfrm>
        </p:grpSpPr>
        <p:sp>
          <p:nvSpPr>
            <p:cNvPr name="Freeform 9" id="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10" id="1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4.xml><?xml version="1.0" encoding="utf-8"?>
<p:sld xmlns:p="http://schemas.openxmlformats.org/presentationml/2006/main" xmlns:a="http://schemas.openxmlformats.org/drawingml/2006/main">
  <p:cSld>
    <p:bg>
      <p:bgPr>
        <a:solidFill>
          <a:srgbClr val="E8E8E8"/>
        </a:solidFill>
      </p:bgPr>
    </p:bg>
    <p:spTree>
      <p:nvGrpSpPr>
        <p:cNvPr id="1" name=""/>
        <p:cNvGrpSpPr/>
        <p:nvPr/>
      </p:nvGrpSpPr>
      <p:grpSpPr>
        <a:xfrm>
          <a:off x="0" y="0"/>
          <a:ext cx="0" cy="0"/>
          <a:chOff x="0" y="0"/>
          <a:chExt cx="0" cy="0"/>
        </a:xfrm>
      </p:grpSpPr>
      <p:sp>
        <p:nvSpPr>
          <p:cNvPr name="TextBox 2" id="2"/>
          <p:cNvSpPr txBox="true"/>
          <p:nvPr/>
        </p:nvSpPr>
        <p:spPr>
          <a:xfrm rot="0">
            <a:off x="198439" y="2243137"/>
            <a:ext cx="5020194" cy="3590290"/>
          </a:xfrm>
          <a:prstGeom prst="rect">
            <a:avLst/>
          </a:prstGeom>
        </p:spPr>
        <p:txBody>
          <a:bodyPr anchor="t" rtlCol="false" tIns="0" lIns="0" bIns="0" rIns="0">
            <a:spAutoFit/>
          </a:bodyPr>
          <a:lstStyle/>
          <a:p>
            <a:pPr algn="l" marL="734058" indent="-367029" lvl="1">
              <a:lnSpc>
                <a:spcPts val="4759"/>
              </a:lnSpc>
              <a:buFont typeface="Arial"/>
              <a:buChar char="•"/>
            </a:pPr>
            <a:r>
              <a:rPr lang="en-US" sz="3399" spc="169">
                <a:solidFill>
                  <a:srgbClr val="A5593C"/>
                </a:solidFill>
                <a:latin typeface="Roboto"/>
                <a:ea typeface="Roboto"/>
                <a:cs typeface="Roboto"/>
                <a:sym typeface="Roboto"/>
              </a:rPr>
              <a:t>Abstract </a:t>
            </a:r>
          </a:p>
          <a:p>
            <a:pPr algn="l" marL="734058" indent="-367029" lvl="1">
              <a:lnSpc>
                <a:spcPts val="4759"/>
              </a:lnSpc>
              <a:buFont typeface="Arial"/>
              <a:buChar char="•"/>
            </a:pPr>
            <a:r>
              <a:rPr lang="en-US" sz="3399" spc="169">
                <a:solidFill>
                  <a:srgbClr val="A5593C"/>
                </a:solidFill>
                <a:latin typeface="Roboto"/>
                <a:ea typeface="Roboto"/>
                <a:cs typeface="Roboto"/>
                <a:sym typeface="Roboto"/>
              </a:rPr>
              <a:t>Introduction   </a:t>
            </a:r>
          </a:p>
          <a:p>
            <a:pPr algn="l" marL="734058" indent="-367029" lvl="1">
              <a:lnSpc>
                <a:spcPts val="4759"/>
              </a:lnSpc>
              <a:buFont typeface="Arial"/>
              <a:buChar char="•"/>
            </a:pPr>
            <a:r>
              <a:rPr lang="en-US" sz="3399" spc="169">
                <a:solidFill>
                  <a:srgbClr val="A5593C"/>
                </a:solidFill>
                <a:latin typeface="Roboto"/>
                <a:ea typeface="Roboto"/>
                <a:cs typeface="Roboto"/>
                <a:sym typeface="Roboto"/>
              </a:rPr>
              <a:t>Literature Review    </a:t>
            </a:r>
          </a:p>
          <a:p>
            <a:pPr algn="l" marL="734058" indent="-367029" lvl="1">
              <a:lnSpc>
                <a:spcPts val="4759"/>
              </a:lnSpc>
              <a:buFont typeface="Arial"/>
              <a:buChar char="•"/>
            </a:pPr>
            <a:r>
              <a:rPr lang="en-US" sz="3399" spc="169">
                <a:solidFill>
                  <a:srgbClr val="A5593C"/>
                </a:solidFill>
                <a:latin typeface="Roboto"/>
                <a:ea typeface="Roboto"/>
                <a:cs typeface="Roboto"/>
                <a:sym typeface="Roboto"/>
              </a:rPr>
              <a:t>Research Gap   </a:t>
            </a:r>
          </a:p>
          <a:p>
            <a:pPr algn="l" marL="734058" indent="-367029" lvl="1">
              <a:lnSpc>
                <a:spcPts val="4759"/>
              </a:lnSpc>
              <a:buFont typeface="Arial"/>
              <a:buChar char="•"/>
            </a:pPr>
            <a:r>
              <a:rPr lang="en-US" sz="3399" spc="169">
                <a:solidFill>
                  <a:srgbClr val="A5593C"/>
                </a:solidFill>
                <a:latin typeface="Roboto"/>
                <a:ea typeface="Roboto"/>
                <a:cs typeface="Roboto"/>
                <a:sym typeface="Roboto"/>
              </a:rPr>
              <a:t>Problem Statement   </a:t>
            </a:r>
          </a:p>
          <a:p>
            <a:pPr algn="l" marL="734058" indent="-367029" lvl="1">
              <a:lnSpc>
                <a:spcPts val="4759"/>
              </a:lnSpc>
              <a:buFont typeface="Arial"/>
              <a:buChar char="•"/>
            </a:pPr>
            <a:r>
              <a:rPr lang="en-US" sz="3399" spc="169">
                <a:solidFill>
                  <a:srgbClr val="A5593C"/>
                </a:solidFill>
                <a:latin typeface="Roboto"/>
                <a:ea typeface="Roboto"/>
                <a:cs typeface="Roboto"/>
                <a:sym typeface="Roboto"/>
              </a:rPr>
              <a:t>Objectives </a:t>
            </a:r>
          </a:p>
        </p:txBody>
      </p:sp>
      <p:sp>
        <p:nvSpPr>
          <p:cNvPr name="TextBox 3" id="3"/>
          <p:cNvSpPr txBox="true"/>
          <p:nvPr/>
        </p:nvSpPr>
        <p:spPr>
          <a:xfrm rot="0">
            <a:off x="442993" y="349250"/>
            <a:ext cx="8146520" cy="679450"/>
          </a:xfrm>
          <a:prstGeom prst="rect">
            <a:avLst/>
          </a:prstGeom>
        </p:spPr>
        <p:txBody>
          <a:bodyPr anchor="t" rtlCol="false" tIns="0" lIns="0" bIns="0" rIns="0">
            <a:spAutoFit/>
          </a:bodyPr>
          <a:lstStyle/>
          <a:p>
            <a:pPr algn="l">
              <a:lnSpc>
                <a:spcPts val="5599"/>
              </a:lnSpc>
            </a:pPr>
            <a:r>
              <a:rPr lang="en-US" b="true" sz="3999" i="true">
                <a:solidFill>
                  <a:srgbClr val="000000"/>
                </a:solidFill>
                <a:latin typeface="Roboto Bold Italics"/>
                <a:ea typeface="Roboto Bold Italics"/>
                <a:cs typeface="Roboto Bold Italics"/>
                <a:sym typeface="Roboto Bold Italics"/>
              </a:rPr>
              <a:t>TIME LINE</a:t>
            </a:r>
          </a:p>
        </p:txBody>
      </p:sp>
      <p:sp>
        <p:nvSpPr>
          <p:cNvPr name="TextBox 4" id="4"/>
          <p:cNvSpPr txBox="true"/>
          <p:nvPr/>
        </p:nvSpPr>
        <p:spPr>
          <a:xfrm rot="0">
            <a:off x="442993" y="1482090"/>
            <a:ext cx="2954631"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JANUARY</a:t>
            </a:r>
          </a:p>
        </p:txBody>
      </p:sp>
      <p:sp>
        <p:nvSpPr>
          <p:cNvPr name="TextBox 5" id="5"/>
          <p:cNvSpPr txBox="true"/>
          <p:nvPr/>
        </p:nvSpPr>
        <p:spPr>
          <a:xfrm rot="0">
            <a:off x="6589130" y="1482090"/>
            <a:ext cx="2954631"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FEBRUARY</a:t>
            </a:r>
          </a:p>
        </p:txBody>
      </p:sp>
      <p:sp>
        <p:nvSpPr>
          <p:cNvPr name="TextBox 6" id="6"/>
          <p:cNvSpPr txBox="true"/>
          <p:nvPr/>
        </p:nvSpPr>
        <p:spPr>
          <a:xfrm rot="0">
            <a:off x="6298546" y="2243137"/>
            <a:ext cx="5272041" cy="4190365"/>
          </a:xfrm>
          <a:prstGeom prst="rect">
            <a:avLst/>
          </a:prstGeom>
        </p:spPr>
        <p:txBody>
          <a:bodyPr anchor="t" rtlCol="false" tIns="0" lIns="0" bIns="0" rIns="0">
            <a:spAutoFit/>
          </a:bodyPr>
          <a:lstStyle/>
          <a:p>
            <a:pPr algn="l" marL="734058" indent="-367029" lvl="1">
              <a:lnSpc>
                <a:spcPts val="4759"/>
              </a:lnSpc>
              <a:buFont typeface="Arial"/>
              <a:buChar char="•"/>
            </a:pPr>
            <a:r>
              <a:rPr lang="en-US" sz="3399" spc="169">
                <a:solidFill>
                  <a:srgbClr val="A5593C"/>
                </a:solidFill>
                <a:latin typeface="Roboto"/>
                <a:ea typeface="Roboto"/>
                <a:cs typeface="Roboto"/>
                <a:sym typeface="Roboto"/>
              </a:rPr>
              <a:t>Proposed Method  </a:t>
            </a:r>
          </a:p>
          <a:p>
            <a:pPr algn="l" marL="734058" indent="-367029" lvl="1">
              <a:lnSpc>
                <a:spcPts val="4759"/>
              </a:lnSpc>
              <a:buFont typeface="Arial"/>
              <a:buChar char="•"/>
            </a:pPr>
            <a:r>
              <a:rPr lang="en-US" sz="3399" spc="169">
                <a:solidFill>
                  <a:srgbClr val="A5593C"/>
                </a:solidFill>
                <a:latin typeface="Roboto"/>
                <a:ea typeface="Roboto"/>
                <a:cs typeface="Roboto"/>
                <a:sym typeface="Roboto"/>
              </a:rPr>
              <a:t>Methodology   </a:t>
            </a:r>
          </a:p>
          <a:p>
            <a:pPr algn="l" marL="734058" indent="-367029" lvl="1">
              <a:lnSpc>
                <a:spcPts val="4759"/>
              </a:lnSpc>
              <a:buFont typeface="Arial"/>
              <a:buChar char="•"/>
            </a:pPr>
            <a:r>
              <a:rPr lang="en-US" sz="3399" spc="169">
                <a:solidFill>
                  <a:srgbClr val="A5593C"/>
                </a:solidFill>
                <a:latin typeface="Roboto"/>
                <a:ea typeface="Roboto"/>
                <a:cs typeface="Roboto"/>
                <a:sym typeface="Roboto"/>
              </a:rPr>
              <a:t>Block Diagram </a:t>
            </a:r>
          </a:p>
          <a:p>
            <a:pPr algn="l" marL="734058" indent="-367029" lvl="1">
              <a:lnSpc>
                <a:spcPts val="4759"/>
              </a:lnSpc>
              <a:buFont typeface="Arial"/>
              <a:buChar char="•"/>
            </a:pPr>
            <a:r>
              <a:rPr lang="en-US" sz="3399" spc="169">
                <a:solidFill>
                  <a:srgbClr val="A5593C"/>
                </a:solidFill>
                <a:latin typeface="Roboto"/>
                <a:ea typeface="Roboto"/>
                <a:cs typeface="Roboto"/>
                <a:sym typeface="Roboto"/>
              </a:rPr>
              <a:t>Dataset</a:t>
            </a:r>
          </a:p>
          <a:p>
            <a:pPr algn="l" marL="734058" indent="-367029" lvl="1">
              <a:lnSpc>
                <a:spcPts val="4759"/>
              </a:lnSpc>
              <a:buFont typeface="Arial"/>
              <a:buChar char="•"/>
            </a:pPr>
            <a:r>
              <a:rPr lang="en-US" sz="3399" spc="169">
                <a:solidFill>
                  <a:srgbClr val="A5593C"/>
                </a:solidFill>
                <a:latin typeface="Roboto"/>
                <a:ea typeface="Roboto"/>
                <a:cs typeface="Roboto"/>
                <a:sym typeface="Roboto"/>
              </a:rPr>
              <a:t>Applications </a:t>
            </a:r>
          </a:p>
          <a:p>
            <a:pPr algn="l" marL="734058" indent="-367029" lvl="1">
              <a:lnSpc>
                <a:spcPts val="4759"/>
              </a:lnSpc>
              <a:buFont typeface="Arial"/>
              <a:buChar char="•"/>
            </a:pPr>
            <a:r>
              <a:rPr lang="en-US" sz="3399" spc="169">
                <a:solidFill>
                  <a:srgbClr val="A5593C"/>
                </a:solidFill>
                <a:latin typeface="Roboto"/>
                <a:ea typeface="Roboto"/>
                <a:cs typeface="Roboto"/>
                <a:sym typeface="Roboto"/>
              </a:rPr>
              <a:t>Advantages</a:t>
            </a:r>
          </a:p>
          <a:p>
            <a:pPr algn="l" marL="734058" indent="-367029" lvl="1">
              <a:lnSpc>
                <a:spcPts val="4759"/>
              </a:lnSpc>
              <a:buFont typeface="Arial"/>
              <a:buChar char="•"/>
            </a:pPr>
            <a:r>
              <a:rPr lang="en-US" sz="3399" spc="169">
                <a:solidFill>
                  <a:srgbClr val="A5593C"/>
                </a:solidFill>
                <a:latin typeface="Roboto"/>
                <a:ea typeface="Roboto"/>
                <a:cs typeface="Roboto"/>
                <a:sym typeface="Roboto"/>
              </a:rPr>
              <a:t>Limitations </a:t>
            </a:r>
          </a:p>
        </p:txBody>
      </p:sp>
      <p:sp>
        <p:nvSpPr>
          <p:cNvPr name="TextBox 7" id="7"/>
          <p:cNvSpPr txBox="true"/>
          <p:nvPr/>
        </p:nvSpPr>
        <p:spPr>
          <a:xfrm rot="0">
            <a:off x="12163320" y="1482090"/>
            <a:ext cx="2954631"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MARCH</a:t>
            </a:r>
          </a:p>
        </p:txBody>
      </p:sp>
      <p:sp>
        <p:nvSpPr>
          <p:cNvPr name="TextBox 8" id="8"/>
          <p:cNvSpPr txBox="true"/>
          <p:nvPr/>
        </p:nvSpPr>
        <p:spPr>
          <a:xfrm rot="0">
            <a:off x="11947902" y="2243137"/>
            <a:ext cx="6340098" cy="1790065"/>
          </a:xfrm>
          <a:prstGeom prst="rect">
            <a:avLst/>
          </a:prstGeom>
        </p:spPr>
        <p:txBody>
          <a:bodyPr anchor="t" rtlCol="false" tIns="0" lIns="0" bIns="0" rIns="0">
            <a:spAutoFit/>
          </a:bodyPr>
          <a:lstStyle/>
          <a:p>
            <a:pPr algn="l" marL="734058" indent="-367029" lvl="1">
              <a:lnSpc>
                <a:spcPts val="4759"/>
              </a:lnSpc>
              <a:buFont typeface="Arial"/>
              <a:buChar char="•"/>
            </a:pPr>
            <a:r>
              <a:rPr lang="en-US" sz="3399" spc="169">
                <a:solidFill>
                  <a:srgbClr val="A5593C"/>
                </a:solidFill>
                <a:latin typeface="Roboto"/>
                <a:ea typeface="Roboto"/>
                <a:cs typeface="Roboto"/>
                <a:sym typeface="Roboto"/>
              </a:rPr>
              <a:t>Results &amp; Discussion</a:t>
            </a:r>
          </a:p>
          <a:p>
            <a:pPr algn="l" marL="734058" indent="-367029" lvl="1">
              <a:lnSpc>
                <a:spcPts val="4759"/>
              </a:lnSpc>
              <a:buFont typeface="Arial"/>
              <a:buChar char="•"/>
            </a:pPr>
            <a:r>
              <a:rPr lang="en-US" sz="3399" spc="169">
                <a:solidFill>
                  <a:srgbClr val="A5593C"/>
                </a:solidFill>
                <a:latin typeface="Roboto"/>
                <a:ea typeface="Roboto"/>
                <a:cs typeface="Roboto"/>
                <a:sym typeface="Roboto"/>
              </a:rPr>
              <a:t>Metrics </a:t>
            </a:r>
          </a:p>
          <a:p>
            <a:pPr algn="l" marL="734058" indent="-367029" lvl="1">
              <a:lnSpc>
                <a:spcPts val="4759"/>
              </a:lnSpc>
              <a:buFont typeface="Arial"/>
              <a:buChar char="•"/>
            </a:pPr>
            <a:r>
              <a:rPr lang="en-US" sz="3399" spc="169">
                <a:solidFill>
                  <a:srgbClr val="A5593C"/>
                </a:solidFill>
                <a:latin typeface="Roboto"/>
                <a:ea typeface="Roboto"/>
                <a:cs typeface="Roboto"/>
                <a:sym typeface="Roboto"/>
              </a:rPr>
              <a:t>Conclusion &amp; Future Work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1951205" y="7805912"/>
            <a:ext cx="4275117" cy="4114800"/>
          </a:xfrm>
          <a:custGeom>
            <a:avLst/>
            <a:gdLst/>
            <a:ahLst/>
            <a:cxnLst/>
            <a:rect r="r" b="b" t="t" l="l"/>
            <a:pathLst>
              <a:path h="4114800" w="4275117">
                <a:moveTo>
                  <a:pt x="0" y="0"/>
                </a:moveTo>
                <a:lnTo>
                  <a:pt x="4275117" y="0"/>
                </a:lnTo>
                <a:lnTo>
                  <a:pt x="42751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667983" y="8570929"/>
            <a:ext cx="1591289" cy="1851682"/>
            <a:chOff x="0" y="0"/>
            <a:chExt cx="698500" cy="812800"/>
          </a:xfrm>
        </p:grpSpPr>
        <p:sp>
          <p:nvSpPr>
            <p:cNvPr name="Freeform 4" id="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5" id="5"/>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553007" y="1226091"/>
            <a:ext cx="8773288" cy="589290"/>
          </a:xfrm>
          <a:prstGeom prst="rect">
            <a:avLst/>
          </a:prstGeom>
        </p:spPr>
        <p:txBody>
          <a:bodyPr anchor="t" rtlCol="false" tIns="0" lIns="0" bIns="0" rIns="0">
            <a:spAutoFit/>
          </a:bodyPr>
          <a:lstStyle/>
          <a:p>
            <a:pPr algn="ctr">
              <a:lnSpc>
                <a:spcPts val="4449"/>
              </a:lnSpc>
            </a:pPr>
            <a:r>
              <a:rPr lang="en-US" sz="4449" i="true">
                <a:solidFill>
                  <a:srgbClr val="000000"/>
                </a:solidFill>
                <a:latin typeface="Archivo Black"/>
                <a:ea typeface="Archivo Black"/>
                <a:cs typeface="Archivo Black"/>
                <a:sym typeface="Archivo Black"/>
              </a:rPr>
              <a:t>INTRODUCTION</a:t>
            </a:r>
          </a:p>
        </p:txBody>
      </p:sp>
      <p:sp>
        <p:nvSpPr>
          <p:cNvPr name="TextBox 7" id="7"/>
          <p:cNvSpPr txBox="true"/>
          <p:nvPr/>
        </p:nvSpPr>
        <p:spPr>
          <a:xfrm rot="0">
            <a:off x="639524" y="2001761"/>
            <a:ext cx="14972917" cy="4551229"/>
          </a:xfrm>
          <a:prstGeom prst="rect">
            <a:avLst/>
          </a:prstGeom>
        </p:spPr>
        <p:txBody>
          <a:bodyPr anchor="t" rtlCol="false" tIns="0" lIns="0" bIns="0" rIns="0">
            <a:spAutoFit/>
          </a:bodyPr>
          <a:lstStyle/>
          <a:p>
            <a:pPr algn="just">
              <a:lnSpc>
                <a:spcPts val="4706"/>
              </a:lnSpc>
            </a:pPr>
          </a:p>
          <a:p>
            <a:pPr algn="just">
              <a:lnSpc>
                <a:spcPts val="3911"/>
              </a:lnSpc>
            </a:pPr>
            <a:r>
              <a:rPr lang="en-US" sz="2793" spc="139">
                <a:solidFill>
                  <a:srgbClr val="A5593C"/>
                </a:solidFill>
                <a:latin typeface="Roboto"/>
                <a:ea typeface="Roboto"/>
                <a:cs typeface="Roboto"/>
                <a:sym typeface="Roboto"/>
              </a:rPr>
              <a:t>This paper presents a Smart Book Recommendation System designed for physical libraries, integrating deep learning techniques to personalize book suggestions based on user reading history and book popularity. Unlike traditional digital book recommendation systems, this system provides software-driven book selection and management. The recommendation model is built using Singular Value Decomposition (SVD) for effective user preference predictions. The proposed system enhances the library experience by streamlining book selection, automating book tracking, and maintaining a real-time borrowing record.</a:t>
            </a:r>
          </a:p>
        </p:txBody>
      </p:sp>
      <p:grpSp>
        <p:nvGrpSpPr>
          <p:cNvPr name="Group 8" id="8"/>
          <p:cNvGrpSpPr/>
          <p:nvPr/>
        </p:nvGrpSpPr>
        <p:grpSpPr>
          <a:xfrm rot="0">
            <a:off x="16259272" y="6594489"/>
            <a:ext cx="2665836" cy="3102063"/>
            <a:chOff x="0" y="0"/>
            <a:chExt cx="698500" cy="812800"/>
          </a:xfrm>
        </p:grpSpPr>
        <p:sp>
          <p:nvSpPr>
            <p:cNvPr name="Freeform 9" id="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10" id="1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612441" y="-974492"/>
            <a:ext cx="2814324" cy="3274850"/>
            <a:chOff x="0" y="0"/>
            <a:chExt cx="698500" cy="812800"/>
          </a:xfrm>
        </p:grpSpPr>
        <p:sp>
          <p:nvSpPr>
            <p:cNvPr name="Freeform 12" id="12"/>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13" id="13"/>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TextBox 2" id="2"/>
          <p:cNvSpPr txBox="true"/>
          <p:nvPr/>
        </p:nvSpPr>
        <p:spPr>
          <a:xfrm rot="0">
            <a:off x="-968767" y="205280"/>
            <a:ext cx="8530947" cy="1709835"/>
          </a:xfrm>
          <a:prstGeom prst="rect">
            <a:avLst/>
          </a:prstGeom>
        </p:spPr>
        <p:txBody>
          <a:bodyPr anchor="t" rtlCol="false" tIns="0" lIns="0" bIns="0" rIns="0">
            <a:spAutoFit/>
          </a:bodyPr>
          <a:lstStyle/>
          <a:p>
            <a:pPr algn="ctr">
              <a:lnSpc>
                <a:spcPts val="4445"/>
              </a:lnSpc>
            </a:pPr>
            <a:r>
              <a:rPr lang="en-US" sz="4445" i="true">
                <a:solidFill>
                  <a:srgbClr val="000000"/>
                </a:solidFill>
                <a:latin typeface="Archivo Black"/>
                <a:ea typeface="Archivo Black"/>
                <a:cs typeface="Archivo Black"/>
                <a:sym typeface="Archivo Black"/>
              </a:rPr>
              <a:t>LITERATURE REVIEW</a:t>
            </a:r>
          </a:p>
          <a:p>
            <a:pPr algn="ctr">
              <a:lnSpc>
                <a:spcPts val="4445"/>
              </a:lnSpc>
            </a:pPr>
          </a:p>
          <a:p>
            <a:pPr algn="ctr">
              <a:lnSpc>
                <a:spcPts val="4445"/>
              </a:lnSpc>
            </a:pPr>
          </a:p>
        </p:txBody>
      </p:sp>
      <p:sp>
        <p:nvSpPr>
          <p:cNvPr name="TextBox 3" id="3"/>
          <p:cNvSpPr txBox="true"/>
          <p:nvPr/>
        </p:nvSpPr>
        <p:spPr>
          <a:xfrm rot="0">
            <a:off x="114300" y="2376588"/>
            <a:ext cx="4857750" cy="2184517"/>
          </a:xfrm>
          <a:prstGeom prst="rect">
            <a:avLst/>
          </a:prstGeom>
        </p:spPr>
        <p:txBody>
          <a:bodyPr anchor="t" rtlCol="false" tIns="0" lIns="0" bIns="0" rIns="0">
            <a:spAutoFit/>
          </a:bodyPr>
          <a:lstStyle/>
          <a:p>
            <a:pPr algn="ctr">
              <a:lnSpc>
                <a:spcPts val="3500"/>
              </a:lnSpc>
            </a:pPr>
            <a:r>
              <a:rPr lang="en-US" sz="2500" b="true">
                <a:solidFill>
                  <a:srgbClr val="000000"/>
                </a:solidFill>
                <a:latin typeface="Canva Sans Bold"/>
                <a:ea typeface="Canva Sans Bold"/>
                <a:cs typeface="Canva Sans Bold"/>
                <a:sym typeface="Canva Sans Bold"/>
              </a:rPr>
              <a:t>Personalized Recommendation Algorithm with Data Mining for College Libraries Using Long Short-Term Memory Technique</a:t>
            </a:r>
          </a:p>
        </p:txBody>
      </p:sp>
      <p:sp>
        <p:nvSpPr>
          <p:cNvPr name="TextBox 4" id="4"/>
          <p:cNvSpPr txBox="true"/>
          <p:nvPr/>
        </p:nvSpPr>
        <p:spPr>
          <a:xfrm rot="0">
            <a:off x="-968" y="5364400"/>
            <a:ext cx="4801568" cy="1746345"/>
          </a:xfrm>
          <a:prstGeom prst="rect">
            <a:avLst/>
          </a:prstGeom>
        </p:spPr>
        <p:txBody>
          <a:bodyPr anchor="t" rtlCol="false" tIns="0" lIns="0" bIns="0" rIns="0">
            <a:spAutoFit/>
          </a:bodyPr>
          <a:lstStyle/>
          <a:p>
            <a:pPr algn="ctr">
              <a:lnSpc>
                <a:spcPts val="3500"/>
              </a:lnSpc>
            </a:pPr>
            <a:r>
              <a:rPr lang="en-US" sz="2500" b="true">
                <a:solidFill>
                  <a:srgbClr val="000000"/>
                </a:solidFill>
                <a:latin typeface="Canva Sans Bold"/>
                <a:ea typeface="Canva Sans Bold"/>
                <a:cs typeface="Canva Sans Bold"/>
                <a:sym typeface="Canva Sans Bold"/>
              </a:rPr>
              <a:t>Book Recommendation System for Digital Library Based on User Profiles by Using Association Rule</a:t>
            </a:r>
          </a:p>
        </p:txBody>
      </p:sp>
      <p:sp>
        <p:nvSpPr>
          <p:cNvPr name="TextBox 5" id="5"/>
          <p:cNvSpPr txBox="true"/>
          <p:nvPr/>
        </p:nvSpPr>
        <p:spPr>
          <a:xfrm rot="0">
            <a:off x="0" y="7847250"/>
            <a:ext cx="4660478" cy="1746345"/>
          </a:xfrm>
          <a:prstGeom prst="rect">
            <a:avLst/>
          </a:prstGeom>
        </p:spPr>
        <p:txBody>
          <a:bodyPr anchor="t" rtlCol="false" tIns="0" lIns="0" bIns="0" rIns="0">
            <a:spAutoFit/>
          </a:bodyPr>
          <a:lstStyle/>
          <a:p>
            <a:pPr algn="ctr">
              <a:lnSpc>
                <a:spcPts val="3500"/>
              </a:lnSpc>
            </a:pPr>
            <a:r>
              <a:rPr lang="en-US" sz="2500" b="true">
                <a:solidFill>
                  <a:srgbClr val="000000"/>
                </a:solidFill>
                <a:latin typeface="Canva Sans Bold"/>
                <a:ea typeface="Canva Sans Bold"/>
                <a:cs typeface="Canva Sans Bold"/>
                <a:sym typeface="Canva Sans Bold"/>
              </a:rPr>
              <a:t>Book Recommendation System Through Content-Based and Collaborative Filtering Method</a:t>
            </a:r>
          </a:p>
        </p:txBody>
      </p:sp>
      <p:sp>
        <p:nvSpPr>
          <p:cNvPr name="TextBox 6" id="6"/>
          <p:cNvSpPr txBox="true"/>
          <p:nvPr/>
        </p:nvSpPr>
        <p:spPr>
          <a:xfrm rot="0">
            <a:off x="6194375" y="1140264"/>
            <a:ext cx="2735610" cy="563880"/>
          </a:xfrm>
          <a:prstGeom prst="rect">
            <a:avLst/>
          </a:prstGeom>
        </p:spPr>
        <p:txBody>
          <a:bodyPr anchor="t" rtlCol="false" tIns="0" lIns="0" bIns="0" rIns="0">
            <a:spAutoFit/>
          </a:bodyPr>
          <a:lstStyle/>
          <a:p>
            <a:pPr algn="ctr">
              <a:lnSpc>
                <a:spcPts val="4620"/>
              </a:lnSpc>
            </a:pPr>
            <a:r>
              <a:rPr lang="en-US" b="true" sz="3300" i="true">
                <a:solidFill>
                  <a:srgbClr val="000000"/>
                </a:solidFill>
                <a:latin typeface="Canva Sans Bold Italics"/>
                <a:ea typeface="Canva Sans Bold Italics"/>
                <a:cs typeface="Canva Sans Bold Italics"/>
                <a:sym typeface="Canva Sans Bold Italics"/>
              </a:rPr>
              <a:t>Methodology</a:t>
            </a:r>
          </a:p>
        </p:txBody>
      </p:sp>
      <p:sp>
        <p:nvSpPr>
          <p:cNvPr name="TextBox 7" id="7"/>
          <p:cNvSpPr txBox="true"/>
          <p:nvPr/>
        </p:nvSpPr>
        <p:spPr>
          <a:xfrm rot="0">
            <a:off x="9276680" y="1140264"/>
            <a:ext cx="5579492" cy="563880"/>
          </a:xfrm>
          <a:prstGeom prst="rect">
            <a:avLst/>
          </a:prstGeom>
        </p:spPr>
        <p:txBody>
          <a:bodyPr anchor="t" rtlCol="false" tIns="0" lIns="0" bIns="0" rIns="0">
            <a:spAutoFit/>
          </a:bodyPr>
          <a:lstStyle/>
          <a:p>
            <a:pPr algn="ctr">
              <a:lnSpc>
                <a:spcPts val="4620"/>
              </a:lnSpc>
            </a:pPr>
            <a:r>
              <a:rPr lang="en-US" b="true" sz="3300" i="true">
                <a:solidFill>
                  <a:srgbClr val="000000"/>
                </a:solidFill>
                <a:latin typeface="Canva Sans Bold Italics"/>
                <a:ea typeface="Canva Sans Bold Italics"/>
                <a:cs typeface="Canva Sans Bold Italics"/>
                <a:sym typeface="Canva Sans Bold Italics"/>
              </a:rPr>
              <a:t>Contribution</a:t>
            </a:r>
          </a:p>
        </p:txBody>
      </p:sp>
      <p:sp>
        <p:nvSpPr>
          <p:cNvPr name="TextBox 8" id="8"/>
          <p:cNvSpPr txBox="true"/>
          <p:nvPr/>
        </p:nvSpPr>
        <p:spPr>
          <a:xfrm rot="0">
            <a:off x="13545034" y="1156774"/>
            <a:ext cx="5579492" cy="563880"/>
          </a:xfrm>
          <a:prstGeom prst="rect">
            <a:avLst/>
          </a:prstGeom>
        </p:spPr>
        <p:txBody>
          <a:bodyPr anchor="t" rtlCol="false" tIns="0" lIns="0" bIns="0" rIns="0">
            <a:spAutoFit/>
          </a:bodyPr>
          <a:lstStyle/>
          <a:p>
            <a:pPr algn="ctr">
              <a:lnSpc>
                <a:spcPts val="4620"/>
              </a:lnSpc>
            </a:pPr>
            <a:r>
              <a:rPr lang="en-US" b="true" sz="3300" i="true">
                <a:solidFill>
                  <a:srgbClr val="000000"/>
                </a:solidFill>
                <a:latin typeface="Canva Sans Bold Italics"/>
                <a:ea typeface="Canva Sans Bold Italics"/>
                <a:cs typeface="Canva Sans Bold Italics"/>
                <a:sym typeface="Canva Sans Bold Italics"/>
              </a:rPr>
              <a:t>Year of Publishing</a:t>
            </a:r>
          </a:p>
        </p:txBody>
      </p:sp>
      <p:sp>
        <p:nvSpPr>
          <p:cNvPr name="TextBox 9" id="9"/>
          <p:cNvSpPr txBox="true"/>
          <p:nvPr/>
        </p:nvSpPr>
        <p:spPr>
          <a:xfrm rot="0">
            <a:off x="5067300" y="3369469"/>
            <a:ext cx="438150"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a:t>
            </a:r>
          </a:p>
        </p:txBody>
      </p:sp>
      <p:sp>
        <p:nvSpPr>
          <p:cNvPr name="TextBox 10" id="10"/>
          <p:cNvSpPr txBox="true"/>
          <p:nvPr/>
        </p:nvSpPr>
        <p:spPr>
          <a:xfrm rot="0">
            <a:off x="5067300" y="6053058"/>
            <a:ext cx="438150"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a:t>
            </a:r>
          </a:p>
        </p:txBody>
      </p:sp>
      <p:sp>
        <p:nvSpPr>
          <p:cNvPr name="TextBox 11" id="11"/>
          <p:cNvSpPr txBox="true"/>
          <p:nvPr/>
        </p:nvSpPr>
        <p:spPr>
          <a:xfrm rot="0">
            <a:off x="5067300" y="8677910"/>
            <a:ext cx="438150"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a:t>
            </a:r>
          </a:p>
        </p:txBody>
      </p:sp>
      <p:sp>
        <p:nvSpPr>
          <p:cNvPr name="TextBox 12" id="12"/>
          <p:cNvSpPr txBox="true"/>
          <p:nvPr/>
        </p:nvSpPr>
        <p:spPr>
          <a:xfrm rot="0">
            <a:off x="16168018" y="3244691"/>
            <a:ext cx="794072" cy="448310"/>
          </a:xfrm>
          <a:prstGeom prst="rect">
            <a:avLst/>
          </a:prstGeom>
        </p:spPr>
        <p:txBody>
          <a:bodyPr anchor="t" rtlCol="false" tIns="0" lIns="0" bIns="0" rIns="0">
            <a:spAutoFit/>
          </a:bodyPr>
          <a:lstStyle/>
          <a:p>
            <a:pPr algn="ctr">
              <a:lnSpc>
                <a:spcPts val="3640"/>
              </a:lnSpc>
            </a:pPr>
            <a:r>
              <a:rPr lang="en-US" sz="2600">
                <a:solidFill>
                  <a:srgbClr val="A5593C"/>
                </a:solidFill>
                <a:latin typeface="Canva Sans"/>
                <a:ea typeface="Canva Sans"/>
                <a:cs typeface="Canva Sans"/>
                <a:sym typeface="Canva Sans"/>
              </a:rPr>
              <a:t>2024</a:t>
            </a:r>
          </a:p>
        </p:txBody>
      </p:sp>
      <p:sp>
        <p:nvSpPr>
          <p:cNvPr name="TextBox 13" id="13"/>
          <p:cNvSpPr txBox="true"/>
          <p:nvPr/>
        </p:nvSpPr>
        <p:spPr>
          <a:xfrm rot="0">
            <a:off x="15737458" y="5867003"/>
            <a:ext cx="1655192" cy="448310"/>
          </a:xfrm>
          <a:prstGeom prst="rect">
            <a:avLst/>
          </a:prstGeom>
        </p:spPr>
        <p:txBody>
          <a:bodyPr anchor="t" rtlCol="false" tIns="0" lIns="0" bIns="0" rIns="0">
            <a:spAutoFit/>
          </a:bodyPr>
          <a:lstStyle/>
          <a:p>
            <a:pPr algn="ctr">
              <a:lnSpc>
                <a:spcPts val="3640"/>
              </a:lnSpc>
            </a:pPr>
            <a:r>
              <a:rPr lang="en-US" sz="2600">
                <a:solidFill>
                  <a:srgbClr val="A5593C"/>
                </a:solidFill>
                <a:latin typeface="Canva Sans"/>
                <a:ea typeface="Canva Sans"/>
                <a:cs typeface="Canva Sans"/>
                <a:sym typeface="Canva Sans"/>
              </a:rPr>
              <a:t>2014</a:t>
            </a:r>
          </a:p>
        </p:txBody>
      </p:sp>
      <p:sp>
        <p:nvSpPr>
          <p:cNvPr name="TextBox 14" id="14"/>
          <p:cNvSpPr txBox="true"/>
          <p:nvPr/>
        </p:nvSpPr>
        <p:spPr>
          <a:xfrm rot="0">
            <a:off x="15737458" y="8748713"/>
            <a:ext cx="1710407" cy="448310"/>
          </a:xfrm>
          <a:prstGeom prst="rect">
            <a:avLst/>
          </a:prstGeom>
        </p:spPr>
        <p:txBody>
          <a:bodyPr anchor="t" rtlCol="false" tIns="0" lIns="0" bIns="0" rIns="0">
            <a:spAutoFit/>
          </a:bodyPr>
          <a:lstStyle/>
          <a:p>
            <a:pPr algn="ctr">
              <a:lnSpc>
                <a:spcPts val="3640"/>
              </a:lnSpc>
            </a:pPr>
            <a:r>
              <a:rPr lang="en-US" sz="2600">
                <a:solidFill>
                  <a:srgbClr val="A5593C"/>
                </a:solidFill>
                <a:latin typeface="Canva Sans"/>
                <a:ea typeface="Canva Sans"/>
                <a:cs typeface="Canva Sans"/>
                <a:sym typeface="Canva Sans"/>
              </a:rPr>
              <a:t>2025</a:t>
            </a:r>
          </a:p>
        </p:txBody>
      </p:sp>
      <p:sp>
        <p:nvSpPr>
          <p:cNvPr name="TextBox 15" id="15"/>
          <p:cNvSpPr txBox="true"/>
          <p:nvPr/>
        </p:nvSpPr>
        <p:spPr>
          <a:xfrm rot="0">
            <a:off x="13775308" y="8560355"/>
            <a:ext cx="43815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a:t>
            </a:r>
          </a:p>
        </p:txBody>
      </p:sp>
      <p:sp>
        <p:nvSpPr>
          <p:cNvPr name="TextBox 16" id="16"/>
          <p:cNvSpPr txBox="true"/>
          <p:nvPr/>
        </p:nvSpPr>
        <p:spPr>
          <a:xfrm rot="0">
            <a:off x="13775308" y="6053058"/>
            <a:ext cx="43815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a:t>
            </a:r>
          </a:p>
        </p:txBody>
      </p:sp>
      <p:sp>
        <p:nvSpPr>
          <p:cNvPr name="TextBox 17" id="17"/>
          <p:cNvSpPr txBox="true"/>
          <p:nvPr/>
        </p:nvSpPr>
        <p:spPr>
          <a:xfrm rot="0">
            <a:off x="13775308" y="3136802"/>
            <a:ext cx="43815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a:t>
            </a:r>
          </a:p>
        </p:txBody>
      </p:sp>
      <p:sp>
        <p:nvSpPr>
          <p:cNvPr name="TextBox 18" id="18"/>
          <p:cNvSpPr txBox="true"/>
          <p:nvPr/>
        </p:nvSpPr>
        <p:spPr>
          <a:xfrm rot="0">
            <a:off x="5847680" y="2521805"/>
            <a:ext cx="3429000" cy="1819910"/>
          </a:xfrm>
          <a:prstGeom prst="rect">
            <a:avLst/>
          </a:prstGeom>
        </p:spPr>
        <p:txBody>
          <a:bodyPr anchor="t" rtlCol="false" tIns="0" lIns="0" bIns="0" rIns="0">
            <a:spAutoFit/>
          </a:bodyPr>
          <a:lstStyle/>
          <a:p>
            <a:pPr algn="ctr">
              <a:lnSpc>
                <a:spcPts val="3640"/>
              </a:lnSpc>
            </a:pPr>
            <a:r>
              <a:rPr lang="en-US" sz="2600">
                <a:solidFill>
                  <a:srgbClr val="A5593C"/>
                </a:solidFill>
                <a:latin typeface="Canva Sans"/>
                <a:ea typeface="Canva Sans"/>
                <a:cs typeface="Canva Sans"/>
                <a:sym typeface="Canva Sans"/>
              </a:rPr>
              <a:t>Uses </a:t>
            </a:r>
            <a:r>
              <a:rPr lang="en-US" sz="2600">
                <a:solidFill>
                  <a:srgbClr val="A5593C"/>
                </a:solidFill>
                <a:latin typeface="Canva Sans"/>
                <a:ea typeface="Canva Sans"/>
                <a:cs typeface="Canva Sans"/>
                <a:sym typeface="Canva Sans"/>
              </a:rPr>
              <a:t>LSTM-based deep learning for book recommendations.</a:t>
            </a:r>
          </a:p>
        </p:txBody>
      </p:sp>
      <p:sp>
        <p:nvSpPr>
          <p:cNvPr name="TextBox 19" id="19"/>
          <p:cNvSpPr txBox="true"/>
          <p:nvPr/>
        </p:nvSpPr>
        <p:spPr>
          <a:xfrm rot="0">
            <a:off x="5774643" y="5242481"/>
            <a:ext cx="3575075" cy="1819910"/>
          </a:xfrm>
          <a:prstGeom prst="rect">
            <a:avLst/>
          </a:prstGeom>
        </p:spPr>
        <p:txBody>
          <a:bodyPr anchor="t" rtlCol="false" tIns="0" lIns="0" bIns="0" rIns="0">
            <a:spAutoFit/>
          </a:bodyPr>
          <a:lstStyle/>
          <a:p>
            <a:pPr algn="ctr">
              <a:lnSpc>
                <a:spcPts val="3640"/>
              </a:lnSpc>
            </a:pPr>
            <a:r>
              <a:rPr lang="en-US" sz="2600">
                <a:solidFill>
                  <a:srgbClr val="A5593C"/>
                </a:solidFill>
                <a:latin typeface="Canva Sans"/>
                <a:ea typeface="Canva Sans"/>
                <a:cs typeface="Canva Sans"/>
                <a:sym typeface="Canva Sans"/>
              </a:rPr>
              <a:t>Uses </a:t>
            </a:r>
            <a:r>
              <a:rPr lang="en-US" sz="2600">
                <a:solidFill>
                  <a:srgbClr val="A5593C"/>
                </a:solidFill>
                <a:latin typeface="Canva Sans"/>
                <a:ea typeface="Canva Sans"/>
                <a:cs typeface="Canva Sans"/>
                <a:sym typeface="Canva Sans"/>
              </a:rPr>
              <a:t>association rule mining for analyzing user borrowing patterns.</a:t>
            </a:r>
          </a:p>
        </p:txBody>
      </p:sp>
      <p:sp>
        <p:nvSpPr>
          <p:cNvPr name="TextBox 20" id="20"/>
          <p:cNvSpPr txBox="true"/>
          <p:nvPr/>
        </p:nvSpPr>
        <p:spPr>
          <a:xfrm rot="0">
            <a:off x="5881353" y="7834313"/>
            <a:ext cx="3429000" cy="2277110"/>
          </a:xfrm>
          <a:prstGeom prst="rect">
            <a:avLst/>
          </a:prstGeom>
        </p:spPr>
        <p:txBody>
          <a:bodyPr anchor="t" rtlCol="false" tIns="0" lIns="0" bIns="0" rIns="0">
            <a:spAutoFit/>
          </a:bodyPr>
          <a:lstStyle/>
          <a:p>
            <a:pPr algn="ctr">
              <a:lnSpc>
                <a:spcPts val="3640"/>
              </a:lnSpc>
            </a:pPr>
            <a:r>
              <a:rPr lang="en-US" sz="2600">
                <a:solidFill>
                  <a:srgbClr val="A5593C"/>
                </a:solidFill>
                <a:latin typeface="Canva Sans"/>
                <a:ea typeface="Canva Sans"/>
                <a:cs typeface="Canva Sans"/>
                <a:sym typeface="Canva Sans"/>
              </a:rPr>
              <a:t>Uses </a:t>
            </a:r>
            <a:r>
              <a:rPr lang="en-US" sz="2600">
                <a:solidFill>
                  <a:srgbClr val="A5593C"/>
                </a:solidFill>
                <a:latin typeface="Canva Sans"/>
                <a:ea typeface="Canva Sans"/>
                <a:cs typeface="Canva Sans"/>
                <a:sym typeface="Canva Sans"/>
              </a:rPr>
              <a:t>hybrid filtering combining content-based filtering and collaborative filtering.</a:t>
            </a:r>
          </a:p>
        </p:txBody>
      </p:sp>
      <p:sp>
        <p:nvSpPr>
          <p:cNvPr name="TextBox 21" id="21"/>
          <p:cNvSpPr txBox="true"/>
          <p:nvPr/>
        </p:nvSpPr>
        <p:spPr>
          <a:xfrm rot="0">
            <a:off x="9618911" y="6016227"/>
            <a:ext cx="43815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a:t>
            </a:r>
          </a:p>
        </p:txBody>
      </p:sp>
      <p:sp>
        <p:nvSpPr>
          <p:cNvPr name="TextBox 22" id="22"/>
          <p:cNvSpPr txBox="true"/>
          <p:nvPr/>
        </p:nvSpPr>
        <p:spPr>
          <a:xfrm rot="0">
            <a:off x="9618911" y="3430746"/>
            <a:ext cx="43815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a:t>
            </a:r>
          </a:p>
        </p:txBody>
      </p:sp>
      <p:sp>
        <p:nvSpPr>
          <p:cNvPr name="TextBox 23" id="23"/>
          <p:cNvSpPr txBox="true"/>
          <p:nvPr/>
        </p:nvSpPr>
        <p:spPr>
          <a:xfrm rot="0">
            <a:off x="9686255" y="8499078"/>
            <a:ext cx="43815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a:t>
            </a:r>
          </a:p>
        </p:txBody>
      </p:sp>
      <p:sp>
        <p:nvSpPr>
          <p:cNvPr name="TextBox 24" id="24"/>
          <p:cNvSpPr txBox="true"/>
          <p:nvPr/>
        </p:nvSpPr>
        <p:spPr>
          <a:xfrm rot="0">
            <a:off x="13775308" y="1140264"/>
            <a:ext cx="438150"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a:t>
            </a:r>
          </a:p>
        </p:txBody>
      </p:sp>
      <p:sp>
        <p:nvSpPr>
          <p:cNvPr name="TextBox 25" id="25"/>
          <p:cNvSpPr txBox="true"/>
          <p:nvPr/>
        </p:nvSpPr>
        <p:spPr>
          <a:xfrm rot="0">
            <a:off x="9618911" y="1140264"/>
            <a:ext cx="438150"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a:t>
            </a:r>
          </a:p>
        </p:txBody>
      </p:sp>
      <p:sp>
        <p:nvSpPr>
          <p:cNvPr name="TextBox 26" id="26"/>
          <p:cNvSpPr txBox="true"/>
          <p:nvPr/>
        </p:nvSpPr>
        <p:spPr>
          <a:xfrm rot="0">
            <a:off x="10551393" y="2750405"/>
            <a:ext cx="3223915" cy="1362710"/>
          </a:xfrm>
          <a:prstGeom prst="rect">
            <a:avLst/>
          </a:prstGeom>
        </p:spPr>
        <p:txBody>
          <a:bodyPr anchor="t" rtlCol="false" tIns="0" lIns="0" bIns="0" rIns="0">
            <a:spAutoFit/>
          </a:bodyPr>
          <a:lstStyle/>
          <a:p>
            <a:pPr algn="ctr">
              <a:lnSpc>
                <a:spcPts val="3640"/>
              </a:lnSpc>
            </a:pPr>
            <a:r>
              <a:rPr lang="en-US" sz="2600">
                <a:solidFill>
                  <a:srgbClr val="A5593C"/>
                </a:solidFill>
                <a:latin typeface="Canva Sans"/>
                <a:ea typeface="Canva Sans"/>
                <a:cs typeface="Canva Sans"/>
                <a:sym typeface="Canva Sans"/>
              </a:rPr>
              <a:t> Improves </a:t>
            </a:r>
            <a:r>
              <a:rPr lang="en-US" sz="2600">
                <a:solidFill>
                  <a:srgbClr val="A5593C"/>
                </a:solidFill>
                <a:latin typeface="Canva Sans"/>
                <a:ea typeface="Canva Sans"/>
                <a:cs typeface="Canva Sans"/>
                <a:sym typeface="Canva Sans"/>
              </a:rPr>
              <a:t>accuracy and addresses data sparsity.</a:t>
            </a:r>
          </a:p>
        </p:txBody>
      </p:sp>
      <p:sp>
        <p:nvSpPr>
          <p:cNvPr name="TextBox 27" id="27"/>
          <p:cNvSpPr txBox="true"/>
          <p:nvPr/>
        </p:nvSpPr>
        <p:spPr>
          <a:xfrm rot="0">
            <a:off x="10365842" y="5172630"/>
            <a:ext cx="3312542" cy="2277110"/>
          </a:xfrm>
          <a:prstGeom prst="rect">
            <a:avLst/>
          </a:prstGeom>
        </p:spPr>
        <p:txBody>
          <a:bodyPr anchor="t" rtlCol="false" tIns="0" lIns="0" bIns="0" rIns="0">
            <a:spAutoFit/>
          </a:bodyPr>
          <a:lstStyle/>
          <a:p>
            <a:pPr algn="ctr">
              <a:lnSpc>
                <a:spcPts val="3640"/>
              </a:lnSpc>
            </a:pPr>
            <a:r>
              <a:rPr lang="en-US" sz="2600">
                <a:solidFill>
                  <a:srgbClr val="A5593C"/>
                </a:solidFill>
                <a:latin typeface="Canva Sans"/>
                <a:ea typeface="Canva Sans"/>
                <a:cs typeface="Canva Sans"/>
                <a:sym typeface="Canva Sans"/>
              </a:rPr>
              <a:t>Reduces </a:t>
            </a:r>
            <a:r>
              <a:rPr lang="en-US" sz="2600">
                <a:solidFill>
                  <a:srgbClr val="A5593C"/>
                </a:solidFill>
                <a:latin typeface="Canva Sans"/>
                <a:ea typeface="Canva Sans"/>
                <a:cs typeface="Canva Sans"/>
                <a:sym typeface="Canva Sans"/>
              </a:rPr>
              <a:t>search time and improves borrow history-based recommendations.</a:t>
            </a:r>
          </a:p>
        </p:txBody>
      </p:sp>
      <p:sp>
        <p:nvSpPr>
          <p:cNvPr name="TextBox 28" id="28"/>
          <p:cNvSpPr txBox="true"/>
          <p:nvPr/>
        </p:nvSpPr>
        <p:spPr>
          <a:xfrm rot="0">
            <a:off x="10365842" y="8140938"/>
            <a:ext cx="3312542" cy="1819910"/>
          </a:xfrm>
          <a:prstGeom prst="rect">
            <a:avLst/>
          </a:prstGeom>
        </p:spPr>
        <p:txBody>
          <a:bodyPr anchor="t" rtlCol="false" tIns="0" lIns="0" bIns="0" rIns="0">
            <a:spAutoFit/>
          </a:bodyPr>
          <a:lstStyle/>
          <a:p>
            <a:pPr algn="ctr">
              <a:lnSpc>
                <a:spcPts val="3640"/>
              </a:lnSpc>
            </a:pPr>
            <a:r>
              <a:rPr lang="en-US" sz="2600">
                <a:solidFill>
                  <a:srgbClr val="A5593C"/>
                </a:solidFill>
                <a:latin typeface="Canva Sans"/>
                <a:ea typeface="Canva Sans"/>
                <a:cs typeface="Canva Sans"/>
                <a:sym typeface="Canva Sans"/>
              </a:rPr>
              <a:t> Increases </a:t>
            </a:r>
            <a:r>
              <a:rPr lang="en-US" sz="2600">
                <a:solidFill>
                  <a:srgbClr val="A5593C"/>
                </a:solidFill>
                <a:latin typeface="Canva Sans"/>
                <a:ea typeface="Canva Sans"/>
                <a:cs typeface="Canva Sans"/>
                <a:sym typeface="Canva Sans"/>
              </a:rPr>
              <a:t>recommendation diversity and relevance.</a:t>
            </a:r>
          </a:p>
        </p:txBody>
      </p:sp>
      <p:sp>
        <p:nvSpPr>
          <p:cNvPr name="Freeform 29" id="29"/>
          <p:cNvSpPr/>
          <p:nvPr/>
        </p:nvSpPr>
        <p:spPr>
          <a:xfrm flipH="false" flipV="true" rot="8233617">
            <a:off x="16978953" y="217826"/>
            <a:ext cx="1393109" cy="595238"/>
          </a:xfrm>
          <a:custGeom>
            <a:avLst/>
            <a:gdLst/>
            <a:ahLst/>
            <a:cxnLst/>
            <a:rect r="r" b="b" t="t" l="l"/>
            <a:pathLst>
              <a:path h="595238" w="1393109">
                <a:moveTo>
                  <a:pt x="0" y="595237"/>
                </a:moveTo>
                <a:lnTo>
                  <a:pt x="1393109" y="595237"/>
                </a:lnTo>
                <a:lnTo>
                  <a:pt x="1393109" y="0"/>
                </a:lnTo>
                <a:lnTo>
                  <a:pt x="0" y="0"/>
                </a:lnTo>
                <a:lnTo>
                  <a:pt x="0" y="595237"/>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p:cSld>
    <p:bg>
      <p:bgPr>
        <a:solidFill>
          <a:srgbClr val="E8E8E8"/>
        </a:solidFill>
      </p:bgPr>
    </p:bg>
    <p:spTree>
      <p:nvGrpSpPr>
        <p:cNvPr id="1" name=""/>
        <p:cNvGrpSpPr/>
        <p:nvPr/>
      </p:nvGrpSpPr>
      <p:grpSpPr>
        <a:xfrm>
          <a:off x="0" y="0"/>
          <a:ext cx="0" cy="0"/>
          <a:chOff x="0" y="0"/>
          <a:chExt cx="0" cy="0"/>
        </a:xfrm>
      </p:grpSpPr>
      <p:sp>
        <p:nvSpPr>
          <p:cNvPr name="TextBox 2" id="2"/>
          <p:cNvSpPr txBox="true"/>
          <p:nvPr/>
        </p:nvSpPr>
        <p:spPr>
          <a:xfrm rot="0">
            <a:off x="2011755" y="2621060"/>
            <a:ext cx="14519585" cy="4949825"/>
          </a:xfrm>
          <a:prstGeom prst="rect">
            <a:avLst/>
          </a:prstGeom>
        </p:spPr>
        <p:txBody>
          <a:bodyPr anchor="t" rtlCol="false" tIns="0" lIns="0" bIns="0" rIns="0">
            <a:spAutoFit/>
          </a:bodyPr>
          <a:lstStyle/>
          <a:p>
            <a:pPr algn="l">
              <a:lnSpc>
                <a:spcPts val="4900"/>
              </a:lnSpc>
            </a:pPr>
            <a:r>
              <a:rPr lang="en-US" sz="3500">
                <a:solidFill>
                  <a:srgbClr val="A5593C"/>
                </a:solidFill>
                <a:latin typeface="Roboto"/>
                <a:ea typeface="Roboto"/>
                <a:cs typeface="Roboto"/>
                <a:sym typeface="Roboto"/>
              </a:rPr>
              <a:t>This system uniquely combines deep learning-based recommendations with automated borrowing management for physical libraries. Unlike conventional methods, it uses Singular Value Decomposition (SVD) to provide personalized book suggestions while ensuring real-time synchronization with Library Management Systems (LMS). Its API-driven design allows seamless integration, improving book discovery, tracking efficiency, and user experience in large-scale libraries.</a:t>
            </a:r>
          </a:p>
          <a:p>
            <a:pPr algn="l">
              <a:lnSpc>
                <a:spcPts val="4900"/>
              </a:lnSpc>
            </a:pPr>
          </a:p>
        </p:txBody>
      </p:sp>
      <p:sp>
        <p:nvSpPr>
          <p:cNvPr name="TextBox 3" id="3"/>
          <p:cNvSpPr txBox="true"/>
          <p:nvPr/>
        </p:nvSpPr>
        <p:spPr>
          <a:xfrm rot="0">
            <a:off x="1028700" y="1071955"/>
            <a:ext cx="3126809" cy="772832"/>
          </a:xfrm>
          <a:prstGeom prst="rect">
            <a:avLst/>
          </a:prstGeom>
        </p:spPr>
        <p:txBody>
          <a:bodyPr anchor="t" rtlCol="false" tIns="0" lIns="0" bIns="0" rIns="0">
            <a:spAutoFit/>
          </a:bodyPr>
          <a:lstStyle/>
          <a:p>
            <a:pPr algn="l">
              <a:lnSpc>
                <a:spcPts val="6229"/>
              </a:lnSpc>
            </a:pPr>
            <a:r>
              <a:rPr lang="en-US" sz="4449" i="true">
                <a:solidFill>
                  <a:srgbClr val="000000"/>
                </a:solidFill>
                <a:latin typeface="Roboto Italics"/>
                <a:ea typeface="Roboto Italics"/>
                <a:cs typeface="Roboto Italics"/>
                <a:sym typeface="Roboto Italics"/>
              </a:rPr>
              <a:t>NOVELTY</a:t>
            </a:r>
          </a:p>
        </p:txBody>
      </p:sp>
      <p:grpSp>
        <p:nvGrpSpPr>
          <p:cNvPr name="Group 4" id="4"/>
          <p:cNvGrpSpPr/>
          <p:nvPr/>
        </p:nvGrpSpPr>
        <p:grpSpPr>
          <a:xfrm rot="0">
            <a:off x="16046275" y="8283023"/>
            <a:ext cx="1752128" cy="2038840"/>
            <a:chOff x="0" y="0"/>
            <a:chExt cx="698500" cy="812800"/>
          </a:xfrm>
        </p:grpSpPr>
        <p:sp>
          <p:nvSpPr>
            <p:cNvPr name="Freeform 5" id="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6" id="6"/>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308805" y="7287397"/>
            <a:ext cx="979195" cy="1139427"/>
            <a:chOff x="0" y="0"/>
            <a:chExt cx="698500" cy="812800"/>
          </a:xfrm>
        </p:grpSpPr>
        <p:sp>
          <p:nvSpPr>
            <p:cNvPr name="Freeform 8" id="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9" id="9"/>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E8E8E8"/>
        </a:solidFill>
      </p:bgPr>
    </p:bg>
    <p:spTree>
      <p:nvGrpSpPr>
        <p:cNvPr id="1" name=""/>
        <p:cNvGrpSpPr/>
        <p:nvPr/>
      </p:nvGrpSpPr>
      <p:grpSpPr>
        <a:xfrm>
          <a:off x="0" y="0"/>
          <a:ext cx="0" cy="0"/>
          <a:chOff x="0" y="0"/>
          <a:chExt cx="0" cy="0"/>
        </a:xfrm>
      </p:grpSpPr>
      <p:sp>
        <p:nvSpPr>
          <p:cNvPr name="TextBox 2" id="2"/>
          <p:cNvSpPr txBox="true"/>
          <p:nvPr/>
        </p:nvSpPr>
        <p:spPr>
          <a:xfrm rot="0">
            <a:off x="1335827" y="1667792"/>
            <a:ext cx="14991743" cy="8390894"/>
          </a:xfrm>
          <a:prstGeom prst="rect">
            <a:avLst/>
          </a:prstGeom>
        </p:spPr>
        <p:txBody>
          <a:bodyPr anchor="t" rtlCol="false" tIns="0" lIns="0" bIns="0" rIns="0">
            <a:spAutoFit/>
          </a:bodyPr>
          <a:lstStyle/>
          <a:p>
            <a:pPr algn="l" marL="734027" indent="-367014" lvl="1">
              <a:lnSpc>
                <a:spcPts val="4759"/>
              </a:lnSpc>
              <a:buFont typeface="Arial"/>
              <a:buChar char="•"/>
            </a:pPr>
            <a:r>
              <a:rPr lang="en-US" sz="3399">
                <a:solidFill>
                  <a:srgbClr val="A5593C"/>
                </a:solidFill>
                <a:latin typeface="Roboto"/>
                <a:ea typeface="Roboto"/>
                <a:cs typeface="Roboto"/>
                <a:sym typeface="Roboto"/>
              </a:rPr>
              <a:t>Inefficient real-time recommendation refinement: Most current systems do not incorporate real-time machine learning models that continuously adapt based on user behavior and borrowing history.</a:t>
            </a:r>
          </a:p>
          <a:p>
            <a:pPr algn="l" marL="734027" indent="-367014" lvl="1">
              <a:lnSpc>
                <a:spcPts val="4759"/>
              </a:lnSpc>
              <a:buFont typeface="Arial"/>
              <a:buChar char="•"/>
            </a:pPr>
            <a:r>
              <a:rPr lang="en-US" sz="3399">
                <a:solidFill>
                  <a:srgbClr val="A5593C"/>
                </a:solidFill>
                <a:latin typeface="Roboto"/>
                <a:ea typeface="Roboto"/>
                <a:cs typeface="Roboto"/>
                <a:sym typeface="Roboto"/>
              </a:rPr>
              <a:t>Poor interoperability with existing library software: Most digital recommendation systems are designed as standalone platforms without seamless API-based integration into existing Library Information Management Systems (LIMS), resulting in inefficient workflows and redundancy.</a:t>
            </a:r>
          </a:p>
          <a:p>
            <a:pPr algn="l" marL="734027" indent="-367014" lvl="1">
              <a:lnSpc>
                <a:spcPts val="4759"/>
              </a:lnSpc>
              <a:buFont typeface="Arial"/>
              <a:buChar char="•"/>
            </a:pPr>
            <a:r>
              <a:rPr lang="en-US" sz="3399">
                <a:solidFill>
                  <a:srgbClr val="A5593C"/>
                </a:solidFill>
                <a:latin typeface="Roboto"/>
                <a:ea typeface="Roboto"/>
                <a:cs typeface="Roboto"/>
                <a:sym typeface="Roboto"/>
              </a:rPr>
              <a:t>Absence of cloud-based recommendation frameworks: Traditional recommendation engines lack cloud-driven deployment models, restricting scalability, real-time updates, and cross-library data synchronization.</a:t>
            </a:r>
          </a:p>
          <a:p>
            <a:pPr algn="l">
              <a:lnSpc>
                <a:spcPts val="4759"/>
              </a:lnSpc>
            </a:pPr>
          </a:p>
          <a:p>
            <a:pPr algn="l">
              <a:lnSpc>
                <a:spcPts val="4759"/>
              </a:lnSpc>
            </a:pPr>
          </a:p>
        </p:txBody>
      </p:sp>
      <p:sp>
        <p:nvSpPr>
          <p:cNvPr name="TextBox 3" id="3"/>
          <p:cNvSpPr txBox="true"/>
          <p:nvPr/>
        </p:nvSpPr>
        <p:spPr>
          <a:xfrm rot="0">
            <a:off x="720556" y="812226"/>
            <a:ext cx="3591758" cy="622898"/>
          </a:xfrm>
          <a:prstGeom prst="rect">
            <a:avLst/>
          </a:prstGeom>
        </p:spPr>
        <p:txBody>
          <a:bodyPr anchor="t" rtlCol="false" tIns="0" lIns="0" bIns="0" rIns="0">
            <a:spAutoFit/>
          </a:bodyPr>
          <a:lstStyle/>
          <a:p>
            <a:pPr algn="l">
              <a:lnSpc>
                <a:spcPts val="5040"/>
              </a:lnSpc>
            </a:pPr>
            <a:r>
              <a:rPr lang="en-US" sz="3600" i="true">
                <a:solidFill>
                  <a:srgbClr val="000000"/>
                </a:solidFill>
                <a:latin typeface="Roboto Italics"/>
                <a:ea typeface="Roboto Italics"/>
                <a:cs typeface="Roboto Italics"/>
                <a:sym typeface="Roboto Italics"/>
              </a:rPr>
              <a:t>RESEARCH GAP</a:t>
            </a:r>
          </a:p>
        </p:txBody>
      </p:sp>
      <p:grpSp>
        <p:nvGrpSpPr>
          <p:cNvPr name="Group 4" id="4"/>
          <p:cNvGrpSpPr/>
          <p:nvPr/>
        </p:nvGrpSpPr>
        <p:grpSpPr>
          <a:xfrm rot="0">
            <a:off x="16020443" y="8248160"/>
            <a:ext cx="1752128" cy="2038840"/>
            <a:chOff x="0" y="0"/>
            <a:chExt cx="698500" cy="812800"/>
          </a:xfrm>
        </p:grpSpPr>
        <p:sp>
          <p:nvSpPr>
            <p:cNvPr name="Freeform 5" id="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6" id="6"/>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282973" y="7287772"/>
            <a:ext cx="979195" cy="1139427"/>
            <a:chOff x="0" y="0"/>
            <a:chExt cx="698500" cy="812800"/>
          </a:xfrm>
        </p:grpSpPr>
        <p:sp>
          <p:nvSpPr>
            <p:cNvPr name="Freeform 8" id="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9" id="9"/>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6.xml><?xml version="1.0" encoding="utf-8"?>
<p:sld xmlns:p="http://schemas.openxmlformats.org/presentationml/2006/main" xmlns:a="http://schemas.openxmlformats.org/drawingml/2006/main">
  <p:cSld>
    <p:bg>
      <p:bgPr>
        <a:solidFill>
          <a:srgbClr val="E8E8E8"/>
        </a:solidFill>
      </p:bgPr>
    </p:bg>
    <p:spTree>
      <p:nvGrpSpPr>
        <p:cNvPr id="1" name=""/>
        <p:cNvGrpSpPr/>
        <p:nvPr/>
      </p:nvGrpSpPr>
      <p:grpSpPr>
        <a:xfrm>
          <a:off x="0" y="0"/>
          <a:ext cx="0" cy="0"/>
          <a:chOff x="0" y="0"/>
          <a:chExt cx="0" cy="0"/>
        </a:xfrm>
      </p:grpSpPr>
      <p:sp>
        <p:nvSpPr>
          <p:cNvPr name="TextBox 2" id="2"/>
          <p:cNvSpPr txBox="true"/>
          <p:nvPr/>
        </p:nvSpPr>
        <p:spPr>
          <a:xfrm rot="0">
            <a:off x="646095" y="458342"/>
            <a:ext cx="5241656" cy="622935"/>
          </a:xfrm>
          <a:prstGeom prst="rect">
            <a:avLst/>
          </a:prstGeom>
        </p:spPr>
        <p:txBody>
          <a:bodyPr anchor="t" rtlCol="false" tIns="0" lIns="0" bIns="0" rIns="0">
            <a:spAutoFit/>
          </a:bodyPr>
          <a:lstStyle/>
          <a:p>
            <a:pPr algn="l">
              <a:lnSpc>
                <a:spcPts val="5040"/>
              </a:lnSpc>
            </a:pPr>
            <a:r>
              <a:rPr lang="en-US" sz="3600" i="true">
                <a:solidFill>
                  <a:srgbClr val="000000"/>
                </a:solidFill>
                <a:latin typeface="Roboto Italics"/>
                <a:ea typeface="Roboto Italics"/>
                <a:cs typeface="Roboto Italics"/>
                <a:sym typeface="Roboto Italics"/>
              </a:rPr>
              <a:t>PROBLEM STATEMENT</a:t>
            </a:r>
          </a:p>
        </p:txBody>
      </p:sp>
      <p:sp>
        <p:nvSpPr>
          <p:cNvPr name="TextBox 3" id="3"/>
          <p:cNvSpPr txBox="true"/>
          <p:nvPr/>
        </p:nvSpPr>
        <p:spPr>
          <a:xfrm rot="0">
            <a:off x="828953" y="1014602"/>
            <a:ext cx="16630094" cy="9038590"/>
          </a:xfrm>
          <a:prstGeom prst="rect">
            <a:avLst/>
          </a:prstGeom>
        </p:spPr>
        <p:txBody>
          <a:bodyPr anchor="t" rtlCol="false" tIns="0" lIns="0" bIns="0" rIns="0">
            <a:spAutoFit/>
          </a:bodyPr>
          <a:lstStyle/>
          <a:p>
            <a:pPr algn="l">
              <a:lnSpc>
                <a:spcPts val="4759"/>
              </a:lnSpc>
            </a:pPr>
            <a:r>
              <a:rPr lang="en-US" sz="3399">
                <a:solidFill>
                  <a:srgbClr val="A5593C"/>
                </a:solidFill>
                <a:latin typeface="Canva Sans"/>
                <a:ea typeface="Canva Sans"/>
                <a:cs typeface="Canva Sans"/>
                <a:sym typeface="Canva Sans"/>
              </a:rPr>
              <a:t>Traditional library management systems focus on inventory tracking and book search functions but lack personalized book recommendations. Users often struggle to find relevant books, leading to inefficient book discovery. Additionally, manual borrowing and tracking processes result in delays, misplaced books, and inefficient resource utilization.</a:t>
            </a:r>
          </a:p>
          <a:p>
            <a:pPr algn="l">
              <a:lnSpc>
                <a:spcPts val="5179"/>
              </a:lnSpc>
            </a:pPr>
            <a:r>
              <a:rPr lang="en-US" sz="3699">
                <a:solidFill>
                  <a:srgbClr val="A5593C"/>
                </a:solidFill>
                <a:latin typeface="Canva Sans"/>
                <a:ea typeface="Canva Sans"/>
                <a:cs typeface="Canva Sans"/>
                <a:sym typeface="Canva Sans"/>
              </a:rPr>
              <a:t>Challenges Addressed:</a:t>
            </a:r>
          </a:p>
          <a:p>
            <a:pPr algn="l" marL="734059" indent="-367030" lvl="1">
              <a:lnSpc>
                <a:spcPts val="4759"/>
              </a:lnSpc>
              <a:buFont typeface="Arial"/>
              <a:buChar char="•"/>
            </a:pPr>
            <a:r>
              <a:rPr lang="en-US" sz="3399">
                <a:solidFill>
                  <a:srgbClr val="A5593C"/>
                </a:solidFill>
                <a:latin typeface="Canva Sans"/>
                <a:ea typeface="Canva Sans"/>
                <a:cs typeface="Canva Sans"/>
                <a:sym typeface="Canva Sans"/>
              </a:rPr>
              <a:t>Lack of personalized book discovery – Users do not receive relevant book suggestions.</a:t>
            </a:r>
          </a:p>
          <a:p>
            <a:pPr algn="l" marL="734059" indent="-367030" lvl="1">
              <a:lnSpc>
                <a:spcPts val="4759"/>
              </a:lnSpc>
              <a:buFont typeface="Arial"/>
              <a:buChar char="•"/>
            </a:pPr>
            <a:r>
              <a:rPr lang="en-US" sz="3399">
                <a:solidFill>
                  <a:srgbClr val="A5593C"/>
                </a:solidFill>
                <a:latin typeface="Canva Sans"/>
                <a:ea typeface="Canva Sans"/>
                <a:cs typeface="Canva Sans"/>
                <a:sym typeface="Canva Sans"/>
              </a:rPr>
              <a:t>Inefficient book tracking – Manual entry-based borrowing and returns create management inefficiencies.</a:t>
            </a:r>
          </a:p>
          <a:p>
            <a:pPr algn="l" marL="734059" indent="-367030" lvl="1">
              <a:lnSpc>
                <a:spcPts val="4759"/>
              </a:lnSpc>
              <a:buFont typeface="Arial"/>
              <a:buChar char="•"/>
            </a:pPr>
            <a:r>
              <a:rPr lang="en-US" sz="3399">
                <a:solidFill>
                  <a:srgbClr val="A5593C"/>
                </a:solidFill>
                <a:latin typeface="Canva Sans"/>
                <a:ea typeface="Canva Sans"/>
                <a:cs typeface="Canva Sans"/>
                <a:sym typeface="Canva Sans"/>
              </a:rPr>
              <a:t>Cold-start problem – New users struggle with book recommendations due to limited borrowing history.</a:t>
            </a:r>
          </a:p>
          <a:p>
            <a:pPr algn="l" marL="734059" indent="-367030" lvl="1">
              <a:lnSpc>
                <a:spcPts val="4759"/>
              </a:lnSpc>
              <a:buFont typeface="Arial"/>
              <a:buChar char="•"/>
            </a:pPr>
            <a:r>
              <a:rPr lang="en-US" sz="3399">
                <a:solidFill>
                  <a:srgbClr val="A5593C"/>
                </a:solidFill>
                <a:latin typeface="Canva Sans"/>
                <a:ea typeface="Canva Sans"/>
                <a:cs typeface="Canva Sans"/>
                <a:sym typeface="Canva Sans"/>
              </a:rPr>
              <a:t>Scalability issues – Traditional recommendation systems fail to adapt to large-scale libraries with thousands of books.</a:t>
            </a:r>
          </a:p>
          <a:p>
            <a:pPr algn="l">
              <a:lnSpc>
                <a:spcPts val="4759"/>
              </a:lnSpc>
            </a:pP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E8E8E8"/>
        </a:solidFill>
      </p:bgPr>
    </p:bg>
    <p:spTree>
      <p:nvGrpSpPr>
        <p:cNvPr id="1" name=""/>
        <p:cNvGrpSpPr/>
        <p:nvPr/>
      </p:nvGrpSpPr>
      <p:grpSpPr>
        <a:xfrm>
          <a:off x="0" y="0"/>
          <a:ext cx="0" cy="0"/>
          <a:chOff x="0" y="0"/>
          <a:chExt cx="0" cy="0"/>
        </a:xfrm>
      </p:grpSpPr>
      <p:sp>
        <p:nvSpPr>
          <p:cNvPr name="TextBox 2" id="2"/>
          <p:cNvSpPr txBox="true"/>
          <p:nvPr/>
        </p:nvSpPr>
        <p:spPr>
          <a:xfrm rot="0">
            <a:off x="769920" y="610742"/>
            <a:ext cx="2684436" cy="622935"/>
          </a:xfrm>
          <a:prstGeom prst="rect">
            <a:avLst/>
          </a:prstGeom>
        </p:spPr>
        <p:txBody>
          <a:bodyPr anchor="t" rtlCol="false" tIns="0" lIns="0" bIns="0" rIns="0">
            <a:spAutoFit/>
          </a:bodyPr>
          <a:lstStyle/>
          <a:p>
            <a:pPr algn="l">
              <a:lnSpc>
                <a:spcPts val="5040"/>
              </a:lnSpc>
            </a:pPr>
            <a:r>
              <a:rPr lang="en-US" sz="3600" i="true">
                <a:solidFill>
                  <a:srgbClr val="000000"/>
                </a:solidFill>
                <a:latin typeface="Roboto Italics"/>
                <a:ea typeface="Roboto Italics"/>
                <a:cs typeface="Roboto Italics"/>
                <a:sym typeface="Roboto Italics"/>
              </a:rPr>
              <a:t>OBJECTIVES</a:t>
            </a:r>
          </a:p>
        </p:txBody>
      </p:sp>
      <p:sp>
        <p:nvSpPr>
          <p:cNvPr name="TextBox 3" id="3"/>
          <p:cNvSpPr txBox="true"/>
          <p:nvPr/>
        </p:nvSpPr>
        <p:spPr>
          <a:xfrm rot="0">
            <a:off x="502722" y="2196681"/>
            <a:ext cx="14619215" cy="479044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A5593C"/>
                </a:solidFill>
                <a:latin typeface="Roboto"/>
                <a:ea typeface="Roboto"/>
                <a:cs typeface="Roboto"/>
                <a:sym typeface="Roboto"/>
              </a:rPr>
              <a:t>Develop a deep learning-powered book recommendation system using SVD.</a:t>
            </a:r>
          </a:p>
          <a:p>
            <a:pPr algn="l" marL="734059" indent="-367030" lvl="1">
              <a:lnSpc>
                <a:spcPts val="4759"/>
              </a:lnSpc>
              <a:buFont typeface="Arial"/>
              <a:buChar char="•"/>
            </a:pPr>
            <a:r>
              <a:rPr lang="en-US" sz="3399">
                <a:solidFill>
                  <a:srgbClr val="A5593C"/>
                </a:solidFill>
                <a:latin typeface="Roboto"/>
                <a:ea typeface="Roboto"/>
                <a:cs typeface="Roboto"/>
                <a:sym typeface="Roboto"/>
              </a:rPr>
              <a:t>Enhance book searchability with an intelligent ranking system based on user behavior and popularity metrics.</a:t>
            </a:r>
          </a:p>
          <a:p>
            <a:pPr algn="l" marL="734059" indent="-367030" lvl="1">
              <a:lnSpc>
                <a:spcPts val="4759"/>
              </a:lnSpc>
              <a:buFont typeface="Arial"/>
              <a:buChar char="•"/>
            </a:pPr>
            <a:r>
              <a:rPr lang="en-US" sz="3399">
                <a:solidFill>
                  <a:srgbClr val="A5593C"/>
                </a:solidFill>
                <a:latin typeface="Roboto"/>
                <a:ea typeface="Roboto"/>
                <a:cs typeface="Roboto"/>
                <a:sym typeface="Roboto"/>
              </a:rPr>
              <a:t>Automate borrowing and return logging to reduce manual tracking.</a:t>
            </a:r>
          </a:p>
          <a:p>
            <a:pPr algn="l" marL="734059" indent="-367030" lvl="1">
              <a:lnSpc>
                <a:spcPts val="4759"/>
              </a:lnSpc>
              <a:buFont typeface="Arial"/>
              <a:buChar char="•"/>
            </a:pPr>
            <a:r>
              <a:rPr lang="en-US" sz="3399">
                <a:solidFill>
                  <a:srgbClr val="A5593C"/>
                </a:solidFill>
                <a:latin typeface="Roboto"/>
                <a:ea typeface="Roboto"/>
                <a:cs typeface="Roboto"/>
                <a:sym typeface="Roboto"/>
              </a:rPr>
              <a:t>Improve recommendation accuracy by integrating both collaborative and content-based filtering.</a:t>
            </a:r>
          </a:p>
          <a:p>
            <a:pPr algn="l">
              <a:lnSpc>
                <a:spcPts val="4759"/>
              </a:lnSpc>
            </a:pPr>
          </a:p>
        </p:txBody>
      </p:sp>
      <p:grpSp>
        <p:nvGrpSpPr>
          <p:cNvPr name="Group 4" id="4"/>
          <p:cNvGrpSpPr/>
          <p:nvPr/>
        </p:nvGrpSpPr>
        <p:grpSpPr>
          <a:xfrm rot="0">
            <a:off x="15920784" y="7130203"/>
            <a:ext cx="1864434" cy="2128097"/>
            <a:chOff x="0" y="0"/>
            <a:chExt cx="651139" cy="743221"/>
          </a:xfrm>
        </p:grpSpPr>
        <p:sp>
          <p:nvSpPr>
            <p:cNvPr name="Freeform 5" id="5"/>
            <p:cNvSpPr/>
            <p:nvPr/>
          </p:nvSpPr>
          <p:spPr>
            <a:xfrm flipH="false" flipV="false" rot="0">
              <a:off x="0" y="0"/>
              <a:ext cx="651139" cy="743221"/>
            </a:xfrm>
            <a:custGeom>
              <a:avLst/>
              <a:gdLst/>
              <a:ahLst/>
              <a:cxnLst/>
              <a:rect r="r" b="b" t="t" l="l"/>
              <a:pathLst>
                <a:path h="743221" w="651139">
                  <a:moveTo>
                    <a:pt x="325570" y="0"/>
                  </a:moveTo>
                  <a:lnTo>
                    <a:pt x="651139" y="203200"/>
                  </a:lnTo>
                  <a:lnTo>
                    <a:pt x="651139" y="540021"/>
                  </a:lnTo>
                  <a:lnTo>
                    <a:pt x="325570" y="743221"/>
                  </a:lnTo>
                  <a:lnTo>
                    <a:pt x="0" y="540021"/>
                  </a:lnTo>
                  <a:lnTo>
                    <a:pt x="0" y="203200"/>
                  </a:lnTo>
                  <a:lnTo>
                    <a:pt x="325570" y="0"/>
                  </a:lnTo>
                  <a:close/>
                </a:path>
              </a:pathLst>
            </a:custGeom>
            <a:solidFill>
              <a:srgbClr val="000000"/>
            </a:solidFill>
          </p:spPr>
        </p:sp>
        <p:sp>
          <p:nvSpPr>
            <p:cNvPr name="TextBox 6" id="6"/>
            <p:cNvSpPr txBox="true"/>
            <p:nvPr/>
          </p:nvSpPr>
          <p:spPr>
            <a:xfrm>
              <a:off x="0" y="101600"/>
              <a:ext cx="651139" cy="501921"/>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5491944" y="9107998"/>
            <a:ext cx="857680" cy="998027"/>
            <a:chOff x="0" y="0"/>
            <a:chExt cx="698500" cy="812800"/>
          </a:xfrm>
        </p:grpSpPr>
        <p:sp>
          <p:nvSpPr>
            <p:cNvPr name="Freeform 8" id="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9" id="9"/>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TextBox 2" id="2"/>
          <p:cNvSpPr txBox="true"/>
          <p:nvPr/>
        </p:nvSpPr>
        <p:spPr>
          <a:xfrm rot="0">
            <a:off x="950895" y="763142"/>
            <a:ext cx="4544232" cy="622935"/>
          </a:xfrm>
          <a:prstGeom prst="rect">
            <a:avLst/>
          </a:prstGeom>
        </p:spPr>
        <p:txBody>
          <a:bodyPr anchor="t" rtlCol="false" tIns="0" lIns="0" bIns="0" rIns="0">
            <a:spAutoFit/>
          </a:bodyPr>
          <a:lstStyle/>
          <a:p>
            <a:pPr algn="l">
              <a:lnSpc>
                <a:spcPts val="5040"/>
              </a:lnSpc>
            </a:pPr>
            <a:r>
              <a:rPr lang="en-US" sz="3600" i="true">
                <a:solidFill>
                  <a:srgbClr val="000000"/>
                </a:solidFill>
                <a:latin typeface="Roboto Italics"/>
                <a:ea typeface="Roboto Italics"/>
                <a:cs typeface="Roboto Italics"/>
                <a:sym typeface="Roboto Italics"/>
              </a:rPr>
              <a:t>PROPOSED METHOD</a:t>
            </a:r>
          </a:p>
        </p:txBody>
      </p:sp>
      <p:sp>
        <p:nvSpPr>
          <p:cNvPr name="TextBox 3" id="3"/>
          <p:cNvSpPr txBox="true"/>
          <p:nvPr/>
        </p:nvSpPr>
        <p:spPr>
          <a:xfrm rot="0">
            <a:off x="803128" y="1820642"/>
            <a:ext cx="14619215" cy="59905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A5593C"/>
                </a:solidFill>
                <a:latin typeface="Roboto"/>
                <a:ea typeface="Roboto"/>
                <a:cs typeface="Roboto"/>
                <a:sym typeface="Roboto"/>
              </a:rPr>
              <a:t>Recommendation Engine:</a:t>
            </a:r>
          </a:p>
          <a:p>
            <a:pPr algn="l" marL="1468119" indent="-489373" lvl="2">
              <a:lnSpc>
                <a:spcPts val="4759"/>
              </a:lnSpc>
              <a:buFont typeface="Arial"/>
              <a:buChar char="⚬"/>
            </a:pPr>
            <a:r>
              <a:rPr lang="en-US" sz="3399">
                <a:solidFill>
                  <a:srgbClr val="A5593C"/>
                </a:solidFill>
                <a:latin typeface="Roboto"/>
                <a:ea typeface="Roboto"/>
                <a:cs typeface="Roboto"/>
                <a:sym typeface="Roboto"/>
              </a:rPr>
              <a:t>Uses Singular Value Decomposition (SVD) to predict book preferences based on user history.</a:t>
            </a:r>
          </a:p>
          <a:p>
            <a:pPr algn="l" marL="1468119" indent="-489373" lvl="2">
              <a:lnSpc>
                <a:spcPts val="4759"/>
              </a:lnSpc>
              <a:buFont typeface="Arial"/>
              <a:buChar char="⚬"/>
            </a:pPr>
            <a:r>
              <a:rPr lang="en-US" sz="3399">
                <a:solidFill>
                  <a:srgbClr val="A5593C"/>
                </a:solidFill>
                <a:latin typeface="Roboto"/>
                <a:ea typeface="Roboto"/>
                <a:cs typeface="Roboto"/>
                <a:sym typeface="Roboto"/>
              </a:rPr>
              <a:t>Popularity-based ranking helps with the cold-start problem.</a:t>
            </a:r>
          </a:p>
          <a:p>
            <a:pPr algn="l" marL="734059" indent="-367030" lvl="1">
              <a:lnSpc>
                <a:spcPts val="4759"/>
              </a:lnSpc>
              <a:buFont typeface="Arial"/>
              <a:buChar char="•"/>
            </a:pPr>
            <a:r>
              <a:rPr lang="en-US" sz="3399">
                <a:solidFill>
                  <a:srgbClr val="A5593C"/>
                </a:solidFill>
                <a:latin typeface="Roboto"/>
                <a:ea typeface="Roboto"/>
                <a:cs typeface="Roboto"/>
                <a:sym typeface="Roboto"/>
              </a:rPr>
              <a:t>Library Management Integration:</a:t>
            </a:r>
          </a:p>
          <a:p>
            <a:pPr algn="l" marL="1468119" indent="-489373" lvl="2">
              <a:lnSpc>
                <a:spcPts val="4759"/>
              </a:lnSpc>
              <a:buFont typeface="Arial"/>
              <a:buChar char="⚬"/>
            </a:pPr>
            <a:r>
              <a:rPr lang="en-US" sz="3399">
                <a:solidFill>
                  <a:srgbClr val="A5593C"/>
                </a:solidFill>
                <a:latin typeface="Roboto"/>
                <a:ea typeface="Roboto"/>
                <a:cs typeface="Roboto"/>
                <a:sym typeface="Roboto"/>
              </a:rPr>
              <a:t>Tracks book availability, borrowing records, and user interactions in real time.</a:t>
            </a:r>
          </a:p>
          <a:p>
            <a:pPr algn="l" marL="734059" indent="-367030" lvl="1">
              <a:lnSpc>
                <a:spcPts val="4759"/>
              </a:lnSpc>
              <a:buFont typeface="Arial"/>
              <a:buChar char="•"/>
            </a:pPr>
            <a:r>
              <a:rPr lang="en-US" sz="3399">
                <a:solidFill>
                  <a:srgbClr val="A5593C"/>
                </a:solidFill>
                <a:latin typeface="Roboto"/>
                <a:ea typeface="Roboto"/>
                <a:cs typeface="Roboto"/>
                <a:sym typeface="Roboto"/>
              </a:rPr>
              <a:t>User Interface:</a:t>
            </a:r>
          </a:p>
          <a:p>
            <a:pPr algn="l" marL="1468119" indent="-489373" lvl="2">
              <a:lnSpc>
                <a:spcPts val="4759"/>
              </a:lnSpc>
              <a:buFont typeface="Arial"/>
              <a:buChar char="⚬"/>
            </a:pPr>
            <a:r>
              <a:rPr lang="en-US" sz="3399">
                <a:solidFill>
                  <a:srgbClr val="A5593C"/>
                </a:solidFill>
                <a:latin typeface="Roboto"/>
                <a:ea typeface="Roboto"/>
                <a:cs typeface="Roboto"/>
                <a:sym typeface="Roboto"/>
              </a:rPr>
              <a:t>Web-based interface for users to search books, view recommendations, and borrow books.</a:t>
            </a:r>
          </a:p>
        </p:txBody>
      </p:sp>
      <p:grpSp>
        <p:nvGrpSpPr>
          <p:cNvPr name="Group 4" id="4"/>
          <p:cNvGrpSpPr/>
          <p:nvPr/>
        </p:nvGrpSpPr>
        <p:grpSpPr>
          <a:xfrm rot="0">
            <a:off x="16317956" y="-713754"/>
            <a:ext cx="2669384" cy="3106192"/>
            <a:chOff x="0" y="0"/>
            <a:chExt cx="698500" cy="812800"/>
          </a:xfrm>
        </p:grpSpPr>
        <p:sp>
          <p:nvSpPr>
            <p:cNvPr name="Freeform 5" id="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A5593C"/>
            </a:solidFill>
          </p:spPr>
        </p:sp>
        <p:sp>
          <p:nvSpPr>
            <p:cNvPr name="TextBox 6" id="6"/>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691982" y="7594773"/>
            <a:ext cx="4275117" cy="4114800"/>
          </a:xfrm>
          <a:custGeom>
            <a:avLst/>
            <a:gdLst/>
            <a:ahLst/>
            <a:cxnLst/>
            <a:rect r="r" b="b" t="t" l="l"/>
            <a:pathLst>
              <a:path h="4114800" w="4275117">
                <a:moveTo>
                  <a:pt x="0" y="0"/>
                </a:moveTo>
                <a:lnTo>
                  <a:pt x="4275117" y="0"/>
                </a:lnTo>
                <a:lnTo>
                  <a:pt x="42751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5285082" y="2122414"/>
            <a:ext cx="1470523" cy="1711154"/>
            <a:chOff x="0" y="0"/>
            <a:chExt cx="698500" cy="812800"/>
          </a:xfrm>
        </p:grpSpPr>
        <p:sp>
          <p:nvSpPr>
            <p:cNvPr name="Freeform 9" id="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p:spPr>
        </p:sp>
        <p:sp>
          <p:nvSpPr>
            <p:cNvPr name="TextBox 10" id="10"/>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16467765" y="501815"/>
            <a:ext cx="1122812" cy="1122812"/>
          </a:xfrm>
          <a:custGeom>
            <a:avLst/>
            <a:gdLst/>
            <a:ahLst/>
            <a:cxnLst/>
            <a:rect r="r" b="b" t="t" l="l"/>
            <a:pathLst>
              <a:path h="1122812" w="1122812">
                <a:moveTo>
                  <a:pt x="0" y="0"/>
                </a:moveTo>
                <a:lnTo>
                  <a:pt x="1122811" y="0"/>
                </a:lnTo>
                <a:lnTo>
                  <a:pt x="1122811" y="1122812"/>
                </a:lnTo>
                <a:lnTo>
                  <a:pt x="0" y="11228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49274" y="1249680"/>
            <a:ext cx="17408502" cy="9037321"/>
          </a:xfrm>
          <a:prstGeom prst="rect">
            <a:avLst/>
          </a:prstGeom>
        </p:spPr>
        <p:txBody>
          <a:bodyPr anchor="t" rtlCol="false" tIns="0" lIns="0" bIns="0" rIns="0">
            <a:spAutoFit/>
          </a:bodyPr>
          <a:lstStyle/>
          <a:p>
            <a:pPr algn="l">
              <a:lnSpc>
                <a:spcPts val="3779"/>
              </a:lnSpc>
            </a:pPr>
            <a:r>
              <a:rPr lang="en-US" sz="2700">
                <a:solidFill>
                  <a:srgbClr val="A5593C"/>
                </a:solidFill>
                <a:latin typeface="Roboto"/>
                <a:ea typeface="Roboto"/>
                <a:cs typeface="Roboto"/>
                <a:sym typeface="Roboto"/>
              </a:rPr>
              <a:t>Data Processing</a:t>
            </a:r>
          </a:p>
          <a:p>
            <a:pPr algn="l" marL="582930" indent="-291465" lvl="1">
              <a:lnSpc>
                <a:spcPts val="3779"/>
              </a:lnSpc>
              <a:buFont typeface="Arial"/>
              <a:buChar char="•"/>
            </a:pPr>
            <a:r>
              <a:rPr lang="en-US" sz="2700">
                <a:solidFill>
                  <a:srgbClr val="A5593C"/>
                </a:solidFill>
                <a:latin typeface="Roboto"/>
                <a:ea typeface="Roboto"/>
                <a:cs typeface="Roboto"/>
                <a:sym typeface="Roboto"/>
              </a:rPr>
              <a:t>Simulated dataset with user profiles, book details, and borrowing history.</a:t>
            </a:r>
          </a:p>
          <a:p>
            <a:pPr algn="l" marL="582930" indent="-291465" lvl="1">
              <a:lnSpc>
                <a:spcPts val="3779"/>
              </a:lnSpc>
              <a:buFont typeface="Arial"/>
              <a:buChar char="•"/>
            </a:pPr>
            <a:r>
              <a:rPr lang="en-US" sz="2700">
                <a:solidFill>
                  <a:srgbClr val="A5593C"/>
                </a:solidFill>
                <a:latin typeface="Roboto"/>
                <a:ea typeface="Roboto"/>
                <a:cs typeface="Roboto"/>
                <a:sym typeface="Roboto"/>
              </a:rPr>
              <a:t>Data transformation to create a user-book interaction matrix.</a:t>
            </a:r>
          </a:p>
          <a:p>
            <a:pPr algn="l">
              <a:lnSpc>
                <a:spcPts val="3779"/>
              </a:lnSpc>
            </a:pPr>
            <a:r>
              <a:rPr lang="en-US" sz="2700">
                <a:solidFill>
                  <a:srgbClr val="A5593C"/>
                </a:solidFill>
                <a:latin typeface="Roboto"/>
                <a:ea typeface="Roboto"/>
                <a:cs typeface="Roboto"/>
                <a:sym typeface="Roboto"/>
              </a:rPr>
              <a:t>SVD-based Recommendation System</a:t>
            </a:r>
          </a:p>
          <a:p>
            <a:pPr algn="l" marL="582930" indent="-291465" lvl="1">
              <a:lnSpc>
                <a:spcPts val="3779"/>
              </a:lnSpc>
              <a:buFont typeface="Arial"/>
              <a:buChar char="•"/>
            </a:pPr>
            <a:r>
              <a:rPr lang="en-US" sz="2700">
                <a:solidFill>
                  <a:srgbClr val="A5593C"/>
                </a:solidFill>
                <a:latin typeface="Roboto"/>
                <a:ea typeface="Roboto"/>
                <a:cs typeface="Roboto"/>
                <a:sym typeface="Roboto"/>
              </a:rPr>
              <a:t>Factorizes the user-book matrix into three sub-matrices:</a:t>
            </a:r>
          </a:p>
          <a:p>
            <a:pPr algn="l" marL="582930" indent="-291465" lvl="1">
              <a:lnSpc>
                <a:spcPts val="3779"/>
              </a:lnSpc>
              <a:buFont typeface="Arial"/>
              <a:buChar char="•"/>
            </a:pPr>
            <a:r>
              <a:rPr lang="en-US" sz="2700">
                <a:solidFill>
                  <a:srgbClr val="A5593C"/>
                </a:solidFill>
                <a:latin typeface="Roboto"/>
                <a:ea typeface="Roboto"/>
                <a:cs typeface="Roboto"/>
                <a:sym typeface="Roboto"/>
              </a:rPr>
              <a:t>R≈U⋅S⋅VT</a:t>
            </a:r>
          </a:p>
          <a:p>
            <a:pPr algn="l" marL="1165860" indent="-388620" lvl="2">
              <a:lnSpc>
                <a:spcPts val="3779"/>
              </a:lnSpc>
              <a:buFont typeface="Arial"/>
              <a:buChar char="⚬"/>
            </a:pPr>
            <a:r>
              <a:rPr lang="en-US" sz="2700">
                <a:solidFill>
                  <a:srgbClr val="A5593C"/>
                </a:solidFill>
                <a:latin typeface="Roboto"/>
                <a:ea typeface="Roboto"/>
                <a:cs typeface="Roboto"/>
                <a:sym typeface="Roboto"/>
              </a:rPr>
              <a:t>U: User feature matrix</a:t>
            </a:r>
          </a:p>
          <a:p>
            <a:pPr algn="l" marL="1165860" indent="-388620" lvl="2">
              <a:lnSpc>
                <a:spcPts val="3779"/>
              </a:lnSpc>
              <a:buFont typeface="Arial"/>
              <a:buChar char="⚬"/>
            </a:pPr>
            <a:r>
              <a:rPr lang="en-US" sz="2700">
                <a:solidFill>
                  <a:srgbClr val="A5593C"/>
                </a:solidFill>
                <a:latin typeface="Roboto"/>
                <a:ea typeface="Roboto"/>
                <a:cs typeface="Roboto"/>
                <a:sym typeface="Roboto"/>
              </a:rPr>
              <a:t>S: Singular values</a:t>
            </a:r>
          </a:p>
          <a:p>
            <a:pPr algn="l" marL="1165860" indent="-388620" lvl="2">
              <a:lnSpc>
                <a:spcPts val="3779"/>
              </a:lnSpc>
              <a:buFont typeface="Arial"/>
              <a:buChar char="⚬"/>
            </a:pPr>
            <a:r>
              <a:rPr lang="en-US" sz="2700">
                <a:solidFill>
                  <a:srgbClr val="A5593C"/>
                </a:solidFill>
                <a:latin typeface="Roboto"/>
                <a:ea typeface="Roboto"/>
                <a:cs typeface="Roboto"/>
                <a:sym typeface="Roboto"/>
              </a:rPr>
              <a:t>V^T: Book feature matrix</a:t>
            </a:r>
          </a:p>
          <a:p>
            <a:pPr algn="l">
              <a:lnSpc>
                <a:spcPts val="3779"/>
              </a:lnSpc>
            </a:pPr>
            <a:r>
              <a:rPr lang="en-US" sz="2700">
                <a:solidFill>
                  <a:srgbClr val="A5593C"/>
                </a:solidFill>
                <a:latin typeface="Roboto"/>
                <a:ea typeface="Roboto"/>
                <a:cs typeface="Roboto"/>
                <a:sym typeface="Roboto"/>
              </a:rPr>
              <a:t>Borrowing and Logging System</a:t>
            </a:r>
          </a:p>
          <a:p>
            <a:pPr algn="l" marL="582930" indent="-291465" lvl="1">
              <a:lnSpc>
                <a:spcPts val="3779"/>
              </a:lnSpc>
              <a:buFont typeface="Arial"/>
              <a:buChar char="•"/>
            </a:pPr>
            <a:r>
              <a:rPr lang="en-US" sz="2700">
                <a:solidFill>
                  <a:srgbClr val="A5593C"/>
                </a:solidFill>
                <a:latin typeface="Roboto"/>
                <a:ea typeface="Roboto"/>
                <a:cs typeface="Roboto"/>
                <a:sym typeface="Roboto"/>
              </a:rPr>
              <a:t>Users request books through the library’s web-based platform.</a:t>
            </a:r>
          </a:p>
          <a:p>
            <a:pPr algn="l" marL="582930" indent="-291465" lvl="1">
              <a:lnSpc>
                <a:spcPts val="3779"/>
              </a:lnSpc>
              <a:buFont typeface="Arial"/>
              <a:buChar char="•"/>
            </a:pPr>
            <a:r>
              <a:rPr lang="en-US" sz="2700">
                <a:solidFill>
                  <a:srgbClr val="A5593C"/>
                </a:solidFill>
                <a:latin typeface="Roboto"/>
                <a:ea typeface="Roboto"/>
                <a:cs typeface="Roboto"/>
                <a:sym typeface="Roboto"/>
              </a:rPr>
              <a:t>Upon successful request, the system updates book availability in the central database.</a:t>
            </a:r>
          </a:p>
          <a:p>
            <a:pPr algn="l" marL="582930" indent="-291465" lvl="1">
              <a:lnSpc>
                <a:spcPts val="3779"/>
              </a:lnSpc>
              <a:buFont typeface="Arial"/>
              <a:buChar char="•"/>
            </a:pPr>
            <a:r>
              <a:rPr lang="en-US" sz="2700">
                <a:solidFill>
                  <a:srgbClr val="A5593C"/>
                </a:solidFill>
                <a:latin typeface="Roboto"/>
                <a:ea typeface="Roboto"/>
                <a:cs typeface="Roboto"/>
                <a:sym typeface="Roboto"/>
              </a:rPr>
              <a:t>The borrowing transaction is logged with timestamped entries in a structured format.</a:t>
            </a:r>
          </a:p>
          <a:p>
            <a:pPr algn="l" marL="582930" indent="-291465" lvl="1">
              <a:lnSpc>
                <a:spcPts val="3779"/>
              </a:lnSpc>
              <a:buFont typeface="Arial"/>
              <a:buChar char="•"/>
            </a:pPr>
            <a:r>
              <a:rPr lang="en-US" sz="2700">
                <a:solidFill>
                  <a:srgbClr val="A5593C"/>
                </a:solidFill>
                <a:latin typeface="Roboto"/>
                <a:ea typeface="Roboto"/>
                <a:cs typeface="Roboto"/>
                <a:sym typeface="Roboto"/>
              </a:rPr>
              <a:t>When users return books, the system automatically records the return event and updates the borrowing history.</a:t>
            </a:r>
          </a:p>
          <a:p>
            <a:pPr algn="l" marL="582930" indent="-291465" lvl="1">
              <a:lnSpc>
                <a:spcPts val="3779"/>
              </a:lnSpc>
              <a:buFont typeface="Arial"/>
              <a:buChar char="•"/>
            </a:pPr>
            <a:r>
              <a:rPr lang="en-US" sz="2700">
                <a:solidFill>
                  <a:srgbClr val="A5593C"/>
                </a:solidFill>
                <a:latin typeface="Roboto"/>
                <a:ea typeface="Roboto"/>
                <a:cs typeface="Roboto"/>
                <a:sym typeface="Roboto"/>
              </a:rPr>
              <a:t>Librarians receive automated notifications for tracking overdue books, frequent borrowings, and high-demand titles.</a:t>
            </a:r>
          </a:p>
          <a:p>
            <a:pPr algn="l" marL="582930" indent="-291465" lvl="1">
              <a:lnSpc>
                <a:spcPts val="3779"/>
              </a:lnSpc>
              <a:buFont typeface="Arial"/>
              <a:buChar char="•"/>
            </a:pPr>
            <a:r>
              <a:rPr lang="en-US" sz="2700">
                <a:solidFill>
                  <a:srgbClr val="A5593C"/>
                </a:solidFill>
                <a:latin typeface="Roboto"/>
                <a:ea typeface="Roboto"/>
                <a:cs typeface="Roboto"/>
                <a:sym typeface="Roboto"/>
              </a:rPr>
              <a:t>The logging mechanism is synchronized with cloud-based storage, ensuring real-time updates across multiple library branches.</a:t>
            </a:r>
          </a:p>
        </p:txBody>
      </p:sp>
      <p:sp>
        <p:nvSpPr>
          <p:cNvPr name="TextBox 4" id="4"/>
          <p:cNvSpPr txBox="true"/>
          <p:nvPr/>
        </p:nvSpPr>
        <p:spPr>
          <a:xfrm rot="0">
            <a:off x="317684" y="152248"/>
            <a:ext cx="3281792" cy="622935"/>
          </a:xfrm>
          <a:prstGeom prst="rect">
            <a:avLst/>
          </a:prstGeom>
        </p:spPr>
        <p:txBody>
          <a:bodyPr anchor="t" rtlCol="false" tIns="0" lIns="0" bIns="0" rIns="0">
            <a:spAutoFit/>
          </a:bodyPr>
          <a:lstStyle/>
          <a:p>
            <a:pPr algn="l">
              <a:lnSpc>
                <a:spcPts val="5040"/>
              </a:lnSpc>
            </a:pPr>
            <a:r>
              <a:rPr lang="en-US" sz="3600" i="true">
                <a:solidFill>
                  <a:srgbClr val="000000"/>
                </a:solidFill>
                <a:latin typeface="Roboto Italics"/>
                <a:ea typeface="Roboto Italics"/>
                <a:cs typeface="Roboto Italics"/>
                <a:sym typeface="Roboto Italics"/>
              </a:rPr>
              <a:t>METHODOLOGY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DAGeU3wRmOg</dc:identifier>
  <dcterms:modified xsi:type="dcterms:W3CDTF">2011-08-01T06:04:30Z</dcterms:modified>
  <cp:revision>1</cp:revision>
  <dc:title>mfc project</dc:title>
</cp:coreProperties>
</file>